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1991016901" r:id="rId2"/>
    <p:sldId id="2141411518" r:id="rId3"/>
    <p:sldId id="2141411502" r:id="rId4"/>
    <p:sldId id="2141411504" r:id="rId5"/>
    <p:sldId id="2141411508" r:id="rId6"/>
    <p:sldId id="2141411505" r:id="rId7"/>
    <p:sldId id="2141411506" r:id="rId8"/>
    <p:sldId id="2141411507" r:id="rId9"/>
    <p:sldId id="2141411513" r:id="rId10"/>
    <p:sldId id="1991016908" r:id="rId11"/>
    <p:sldId id="2141411520" r:id="rId12"/>
    <p:sldId id="2110" r:id="rId13"/>
    <p:sldId id="2141411517" r:id="rId14"/>
    <p:sldId id="2108" r:id="rId15"/>
    <p:sldId id="2109" r:id="rId16"/>
    <p:sldId id="265" r:id="rId17"/>
    <p:sldId id="300" r:id="rId18"/>
    <p:sldId id="2141411522" r:id="rId19"/>
    <p:sldId id="33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6327"/>
  </p:normalViewPr>
  <p:slideViewPr>
    <p:cSldViewPr snapToGrid="0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1F9673-F2E0-4ED7-8338-3D7B2D7C819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E2F326-B860-4A68-A8F4-6F1482441392}">
      <dgm:prSet custT="1"/>
      <dgm:spPr/>
      <dgm:t>
        <a:bodyPr/>
        <a:lstStyle/>
        <a:p>
          <a:r>
            <a:rPr lang="en-US" sz="2400"/>
            <a:t>10 New Faculty</a:t>
          </a:r>
        </a:p>
      </dgm:t>
    </dgm:pt>
    <dgm:pt modelId="{39EDFF39-040E-46C6-81FA-6CE018F90A31}" type="parTrans" cxnId="{B4AB90C9-DBFA-4C9B-A903-8E1867AF34F5}">
      <dgm:prSet/>
      <dgm:spPr/>
      <dgm:t>
        <a:bodyPr/>
        <a:lstStyle/>
        <a:p>
          <a:endParaRPr lang="en-US"/>
        </a:p>
      </dgm:t>
    </dgm:pt>
    <dgm:pt modelId="{0FCAF56A-9F1E-4A01-82C5-DE2792D113F1}" type="sibTrans" cxnId="{B4AB90C9-DBFA-4C9B-A903-8E1867AF34F5}">
      <dgm:prSet/>
      <dgm:spPr/>
      <dgm:t>
        <a:bodyPr/>
        <a:lstStyle/>
        <a:p>
          <a:endParaRPr lang="en-US"/>
        </a:p>
      </dgm:t>
    </dgm:pt>
    <dgm:pt modelId="{87FBE2D4-F27D-4F62-BD15-4F42A41D2DC4}">
      <dgm:prSet custT="1"/>
      <dgm:spPr/>
      <dgm:t>
        <a:bodyPr/>
        <a:lstStyle/>
        <a:p>
          <a:r>
            <a:rPr lang="en-US" sz="1800" dirty="0"/>
            <a:t>8 clinical faculty</a:t>
          </a:r>
        </a:p>
      </dgm:t>
    </dgm:pt>
    <dgm:pt modelId="{A445944E-F987-4C6C-B66E-1EE615D51E72}" type="parTrans" cxnId="{2CC9826F-3354-4481-8EDF-6025C4EA9648}">
      <dgm:prSet/>
      <dgm:spPr/>
      <dgm:t>
        <a:bodyPr/>
        <a:lstStyle/>
        <a:p>
          <a:endParaRPr lang="en-US"/>
        </a:p>
      </dgm:t>
    </dgm:pt>
    <dgm:pt modelId="{C5E49E82-274B-4380-8D9B-0ADD490CD4F4}" type="sibTrans" cxnId="{2CC9826F-3354-4481-8EDF-6025C4EA9648}">
      <dgm:prSet/>
      <dgm:spPr/>
      <dgm:t>
        <a:bodyPr/>
        <a:lstStyle/>
        <a:p>
          <a:endParaRPr lang="en-US"/>
        </a:p>
      </dgm:t>
    </dgm:pt>
    <dgm:pt modelId="{A7A9819E-74B1-4198-A729-AED013F0921B}">
      <dgm:prSet custT="1"/>
      <dgm:spPr/>
      <dgm:t>
        <a:bodyPr/>
        <a:lstStyle/>
        <a:p>
          <a:r>
            <a:rPr lang="en-US" sz="1800" dirty="0"/>
            <a:t>2 PhD researchers </a:t>
          </a:r>
        </a:p>
      </dgm:t>
    </dgm:pt>
    <dgm:pt modelId="{76732490-936D-42E7-93AA-B9D7F02E137B}" type="parTrans" cxnId="{7D5398A5-DB35-4688-AF9F-1F1BC8B100FB}">
      <dgm:prSet/>
      <dgm:spPr/>
      <dgm:t>
        <a:bodyPr/>
        <a:lstStyle/>
        <a:p>
          <a:endParaRPr lang="en-US"/>
        </a:p>
      </dgm:t>
    </dgm:pt>
    <dgm:pt modelId="{2399912D-620C-4FEA-990B-84036D87D5DF}" type="sibTrans" cxnId="{7D5398A5-DB35-4688-AF9F-1F1BC8B100FB}">
      <dgm:prSet/>
      <dgm:spPr/>
      <dgm:t>
        <a:bodyPr/>
        <a:lstStyle/>
        <a:p>
          <a:endParaRPr lang="en-US"/>
        </a:p>
      </dgm:t>
    </dgm:pt>
    <dgm:pt modelId="{E8521E25-9A26-414D-813C-00AE7E218096}">
      <dgm:prSet/>
      <dgm:spPr/>
      <dgm:t>
        <a:bodyPr/>
        <a:lstStyle/>
        <a:p>
          <a:r>
            <a:rPr lang="en-US"/>
            <a:t>2 New Division Chiefs</a:t>
          </a:r>
        </a:p>
      </dgm:t>
    </dgm:pt>
    <dgm:pt modelId="{D28EE78B-268A-44DD-8D74-2839C7D2B649}" type="parTrans" cxnId="{D36DC148-718E-49D6-BBE5-0708030E71CC}">
      <dgm:prSet/>
      <dgm:spPr/>
      <dgm:t>
        <a:bodyPr/>
        <a:lstStyle/>
        <a:p>
          <a:endParaRPr lang="en-US"/>
        </a:p>
      </dgm:t>
    </dgm:pt>
    <dgm:pt modelId="{9EA269BF-3B43-4C1D-9BB7-DB238104BF02}" type="sibTrans" cxnId="{D36DC148-718E-49D6-BBE5-0708030E71CC}">
      <dgm:prSet/>
      <dgm:spPr/>
      <dgm:t>
        <a:bodyPr/>
        <a:lstStyle/>
        <a:p>
          <a:endParaRPr lang="en-US"/>
        </a:p>
      </dgm:t>
    </dgm:pt>
    <dgm:pt modelId="{DD39766B-DF9D-463D-806C-507B08B32805}">
      <dgm:prSet/>
      <dgm:spPr/>
      <dgm:t>
        <a:bodyPr/>
        <a:lstStyle/>
        <a:p>
          <a:r>
            <a:rPr lang="en-US"/>
            <a:t>6 Assistant Professors, 2 Associate Professors, 2 Professors</a:t>
          </a:r>
        </a:p>
      </dgm:t>
    </dgm:pt>
    <dgm:pt modelId="{635541CB-9244-41B5-B962-CFC956B7A7DF}" type="parTrans" cxnId="{209E4A42-9363-4EF6-BA07-2168CEA4CC55}">
      <dgm:prSet/>
      <dgm:spPr/>
      <dgm:t>
        <a:bodyPr/>
        <a:lstStyle/>
        <a:p>
          <a:endParaRPr lang="en-US"/>
        </a:p>
      </dgm:t>
    </dgm:pt>
    <dgm:pt modelId="{62FB218D-31B5-405C-A17E-FA8E3C47376D}" type="sibTrans" cxnId="{209E4A42-9363-4EF6-BA07-2168CEA4CC55}">
      <dgm:prSet/>
      <dgm:spPr/>
      <dgm:t>
        <a:bodyPr/>
        <a:lstStyle/>
        <a:p>
          <a:endParaRPr lang="en-US"/>
        </a:p>
      </dgm:t>
    </dgm:pt>
    <dgm:pt modelId="{803DA18C-6461-499E-A380-45A92DDDDADC}">
      <dgm:prSet/>
      <dgm:spPr/>
      <dgm:t>
        <a:bodyPr/>
        <a:lstStyle/>
        <a:p>
          <a:r>
            <a:rPr lang="en-US" dirty="0"/>
            <a:t>50% Female</a:t>
          </a:r>
        </a:p>
      </dgm:t>
    </dgm:pt>
    <dgm:pt modelId="{4CEC9E61-0683-408E-AB5A-7BEC08DF0835}" type="parTrans" cxnId="{99B8034D-4103-47E7-B02B-03CCB13A26F1}">
      <dgm:prSet/>
      <dgm:spPr/>
      <dgm:t>
        <a:bodyPr/>
        <a:lstStyle/>
        <a:p>
          <a:endParaRPr lang="en-US"/>
        </a:p>
      </dgm:t>
    </dgm:pt>
    <dgm:pt modelId="{1DDC0991-906C-4559-BA5E-0FAEA456020F}" type="sibTrans" cxnId="{99B8034D-4103-47E7-B02B-03CCB13A26F1}">
      <dgm:prSet/>
      <dgm:spPr/>
      <dgm:t>
        <a:bodyPr/>
        <a:lstStyle/>
        <a:p>
          <a:endParaRPr lang="en-US"/>
        </a:p>
      </dgm:t>
    </dgm:pt>
    <dgm:pt modelId="{3FE983FB-0270-460B-8BA6-F66CFD9B6323}">
      <dgm:prSet/>
      <dgm:spPr/>
      <dgm:t>
        <a:bodyPr/>
        <a:lstStyle/>
        <a:p>
          <a:r>
            <a:rPr lang="en-US" dirty="0"/>
            <a:t>4 New NIH grants (R01 x 2, R21, K99)</a:t>
          </a:r>
        </a:p>
      </dgm:t>
    </dgm:pt>
    <dgm:pt modelId="{6DF52900-6B46-42BE-8D33-C9B64FD6069B}" type="parTrans" cxnId="{B0060107-D4DE-405A-96BD-821B25CFD831}">
      <dgm:prSet/>
      <dgm:spPr/>
      <dgm:t>
        <a:bodyPr/>
        <a:lstStyle/>
        <a:p>
          <a:endParaRPr lang="en-US"/>
        </a:p>
      </dgm:t>
    </dgm:pt>
    <dgm:pt modelId="{82291AEC-168C-4CBC-9FC4-9F9923BC4239}" type="sibTrans" cxnId="{B0060107-D4DE-405A-96BD-821B25CFD831}">
      <dgm:prSet/>
      <dgm:spPr/>
      <dgm:t>
        <a:bodyPr/>
        <a:lstStyle/>
        <a:p>
          <a:endParaRPr lang="en-US"/>
        </a:p>
      </dgm:t>
    </dgm:pt>
    <dgm:pt modelId="{BBE07184-AEA5-BA4D-85A5-FD4A33001321}" type="pres">
      <dgm:prSet presAssocID="{4F1F9673-F2E0-4ED7-8338-3D7B2D7C8198}" presName="Name0" presStyleCnt="0">
        <dgm:presLayoutVars>
          <dgm:dir/>
          <dgm:resizeHandles val="exact"/>
        </dgm:presLayoutVars>
      </dgm:prSet>
      <dgm:spPr/>
    </dgm:pt>
    <dgm:pt modelId="{37121A75-3980-AD41-97F3-B7AE4D22093D}" type="pres">
      <dgm:prSet presAssocID="{0FE2F326-B860-4A68-A8F4-6F1482441392}" presName="node" presStyleLbl="node1" presStyleIdx="0" presStyleCnt="5">
        <dgm:presLayoutVars>
          <dgm:bulletEnabled val="1"/>
        </dgm:presLayoutVars>
      </dgm:prSet>
      <dgm:spPr/>
    </dgm:pt>
    <dgm:pt modelId="{1E82B1CE-E968-5449-8913-A60B0D7996CE}" type="pres">
      <dgm:prSet presAssocID="{0FCAF56A-9F1E-4A01-82C5-DE2792D113F1}" presName="sibTrans" presStyleLbl="sibTrans1D1" presStyleIdx="0" presStyleCnt="4"/>
      <dgm:spPr/>
    </dgm:pt>
    <dgm:pt modelId="{62CF15F8-6221-E84C-B169-1DC52E368448}" type="pres">
      <dgm:prSet presAssocID="{0FCAF56A-9F1E-4A01-82C5-DE2792D113F1}" presName="connectorText" presStyleLbl="sibTrans1D1" presStyleIdx="0" presStyleCnt="4"/>
      <dgm:spPr/>
    </dgm:pt>
    <dgm:pt modelId="{6DE04215-497E-2946-B940-74745629AFC4}" type="pres">
      <dgm:prSet presAssocID="{E8521E25-9A26-414D-813C-00AE7E218096}" presName="node" presStyleLbl="node1" presStyleIdx="1" presStyleCnt="5">
        <dgm:presLayoutVars>
          <dgm:bulletEnabled val="1"/>
        </dgm:presLayoutVars>
      </dgm:prSet>
      <dgm:spPr/>
    </dgm:pt>
    <dgm:pt modelId="{1527EC1E-B8D7-D840-BD2C-4149B63DC6C2}" type="pres">
      <dgm:prSet presAssocID="{9EA269BF-3B43-4C1D-9BB7-DB238104BF02}" presName="sibTrans" presStyleLbl="sibTrans1D1" presStyleIdx="1" presStyleCnt="4"/>
      <dgm:spPr/>
    </dgm:pt>
    <dgm:pt modelId="{7845BFFA-D543-FA4C-B59F-E6BC7441F2E2}" type="pres">
      <dgm:prSet presAssocID="{9EA269BF-3B43-4C1D-9BB7-DB238104BF02}" presName="connectorText" presStyleLbl="sibTrans1D1" presStyleIdx="1" presStyleCnt="4"/>
      <dgm:spPr/>
    </dgm:pt>
    <dgm:pt modelId="{3CB83FE8-11E2-C24B-9246-3A6C0D315270}" type="pres">
      <dgm:prSet presAssocID="{DD39766B-DF9D-463D-806C-507B08B32805}" presName="node" presStyleLbl="node1" presStyleIdx="2" presStyleCnt="5">
        <dgm:presLayoutVars>
          <dgm:bulletEnabled val="1"/>
        </dgm:presLayoutVars>
      </dgm:prSet>
      <dgm:spPr/>
    </dgm:pt>
    <dgm:pt modelId="{3A611CB7-7FFD-5849-9101-41FA44861CF8}" type="pres">
      <dgm:prSet presAssocID="{62FB218D-31B5-405C-A17E-FA8E3C47376D}" presName="sibTrans" presStyleLbl="sibTrans1D1" presStyleIdx="2" presStyleCnt="4"/>
      <dgm:spPr/>
    </dgm:pt>
    <dgm:pt modelId="{AD65DC06-F5ED-2342-A7E7-E62E84B666B0}" type="pres">
      <dgm:prSet presAssocID="{62FB218D-31B5-405C-A17E-FA8E3C47376D}" presName="connectorText" presStyleLbl="sibTrans1D1" presStyleIdx="2" presStyleCnt="4"/>
      <dgm:spPr/>
    </dgm:pt>
    <dgm:pt modelId="{5842649A-C25C-A44A-9331-19B7E25123E9}" type="pres">
      <dgm:prSet presAssocID="{803DA18C-6461-499E-A380-45A92DDDDADC}" presName="node" presStyleLbl="node1" presStyleIdx="3" presStyleCnt="5">
        <dgm:presLayoutVars>
          <dgm:bulletEnabled val="1"/>
        </dgm:presLayoutVars>
      </dgm:prSet>
      <dgm:spPr/>
    </dgm:pt>
    <dgm:pt modelId="{21EA51A3-1D3C-CE42-831D-BED8CBE53ED6}" type="pres">
      <dgm:prSet presAssocID="{1DDC0991-906C-4559-BA5E-0FAEA456020F}" presName="sibTrans" presStyleLbl="sibTrans1D1" presStyleIdx="3" presStyleCnt="4"/>
      <dgm:spPr/>
    </dgm:pt>
    <dgm:pt modelId="{01CB7B91-00FD-2F49-92D9-509FE856043A}" type="pres">
      <dgm:prSet presAssocID="{1DDC0991-906C-4559-BA5E-0FAEA456020F}" presName="connectorText" presStyleLbl="sibTrans1D1" presStyleIdx="3" presStyleCnt="4"/>
      <dgm:spPr/>
    </dgm:pt>
    <dgm:pt modelId="{EAB323EB-940E-2C4E-B366-326EB4A1BF2A}" type="pres">
      <dgm:prSet presAssocID="{3FE983FB-0270-460B-8BA6-F66CFD9B6323}" presName="node" presStyleLbl="node1" presStyleIdx="4" presStyleCnt="5">
        <dgm:presLayoutVars>
          <dgm:bulletEnabled val="1"/>
        </dgm:presLayoutVars>
      </dgm:prSet>
      <dgm:spPr/>
    </dgm:pt>
  </dgm:ptLst>
  <dgm:cxnLst>
    <dgm:cxn modelId="{B0060107-D4DE-405A-96BD-821B25CFD831}" srcId="{4F1F9673-F2E0-4ED7-8338-3D7B2D7C8198}" destId="{3FE983FB-0270-460B-8BA6-F66CFD9B6323}" srcOrd="4" destOrd="0" parTransId="{6DF52900-6B46-42BE-8D33-C9B64FD6069B}" sibTransId="{82291AEC-168C-4CBC-9FC4-9F9923BC4239}"/>
    <dgm:cxn modelId="{690F4514-B056-7B42-8B1B-1A495370EDAD}" type="presOf" srcId="{9EA269BF-3B43-4C1D-9BB7-DB238104BF02}" destId="{1527EC1E-B8D7-D840-BD2C-4149B63DC6C2}" srcOrd="0" destOrd="0" presId="urn:microsoft.com/office/officeart/2016/7/layout/RepeatingBendingProcessNew"/>
    <dgm:cxn modelId="{37BB7114-E03B-B64C-8071-F22464F53B42}" type="presOf" srcId="{DD39766B-DF9D-463D-806C-507B08B32805}" destId="{3CB83FE8-11E2-C24B-9246-3A6C0D315270}" srcOrd="0" destOrd="0" presId="urn:microsoft.com/office/officeart/2016/7/layout/RepeatingBendingProcessNew"/>
    <dgm:cxn modelId="{7DD5B819-669E-9F4B-BBE5-54FA745BE9DE}" type="presOf" srcId="{0FCAF56A-9F1E-4A01-82C5-DE2792D113F1}" destId="{62CF15F8-6221-E84C-B169-1DC52E368448}" srcOrd="1" destOrd="0" presId="urn:microsoft.com/office/officeart/2016/7/layout/RepeatingBendingProcessNew"/>
    <dgm:cxn modelId="{1383D41F-862F-BE43-8B02-929F18F77E7D}" type="presOf" srcId="{1DDC0991-906C-4559-BA5E-0FAEA456020F}" destId="{21EA51A3-1D3C-CE42-831D-BED8CBE53ED6}" srcOrd="0" destOrd="0" presId="urn:microsoft.com/office/officeart/2016/7/layout/RepeatingBendingProcessNew"/>
    <dgm:cxn modelId="{79BA3120-6116-4449-8F58-E699624C4BEF}" type="presOf" srcId="{87FBE2D4-F27D-4F62-BD15-4F42A41D2DC4}" destId="{37121A75-3980-AD41-97F3-B7AE4D22093D}" srcOrd="0" destOrd="1" presId="urn:microsoft.com/office/officeart/2016/7/layout/RepeatingBendingProcessNew"/>
    <dgm:cxn modelId="{1BF22D33-8586-F44A-8013-37BF0FDA47AA}" type="presOf" srcId="{62FB218D-31B5-405C-A17E-FA8E3C47376D}" destId="{3A611CB7-7FFD-5849-9101-41FA44861CF8}" srcOrd="0" destOrd="0" presId="urn:microsoft.com/office/officeart/2016/7/layout/RepeatingBendingProcessNew"/>
    <dgm:cxn modelId="{209E4A42-9363-4EF6-BA07-2168CEA4CC55}" srcId="{4F1F9673-F2E0-4ED7-8338-3D7B2D7C8198}" destId="{DD39766B-DF9D-463D-806C-507B08B32805}" srcOrd="2" destOrd="0" parTransId="{635541CB-9244-41B5-B962-CFC956B7A7DF}" sibTransId="{62FB218D-31B5-405C-A17E-FA8E3C47376D}"/>
    <dgm:cxn modelId="{D36DC148-718E-49D6-BBE5-0708030E71CC}" srcId="{4F1F9673-F2E0-4ED7-8338-3D7B2D7C8198}" destId="{E8521E25-9A26-414D-813C-00AE7E218096}" srcOrd="1" destOrd="0" parTransId="{D28EE78B-268A-44DD-8D74-2839C7D2B649}" sibTransId="{9EA269BF-3B43-4C1D-9BB7-DB238104BF02}"/>
    <dgm:cxn modelId="{41ED3B4C-54CB-BE4B-904D-8ABFF01C386E}" type="presOf" srcId="{0FE2F326-B860-4A68-A8F4-6F1482441392}" destId="{37121A75-3980-AD41-97F3-B7AE4D22093D}" srcOrd="0" destOrd="0" presId="urn:microsoft.com/office/officeart/2016/7/layout/RepeatingBendingProcessNew"/>
    <dgm:cxn modelId="{99B8034D-4103-47E7-B02B-03CCB13A26F1}" srcId="{4F1F9673-F2E0-4ED7-8338-3D7B2D7C8198}" destId="{803DA18C-6461-499E-A380-45A92DDDDADC}" srcOrd="3" destOrd="0" parTransId="{4CEC9E61-0683-408E-AB5A-7BEC08DF0835}" sibTransId="{1DDC0991-906C-4559-BA5E-0FAEA456020F}"/>
    <dgm:cxn modelId="{24A2445A-DF51-D348-A33B-0181BA2746FD}" type="presOf" srcId="{1DDC0991-906C-4559-BA5E-0FAEA456020F}" destId="{01CB7B91-00FD-2F49-92D9-509FE856043A}" srcOrd="1" destOrd="0" presId="urn:microsoft.com/office/officeart/2016/7/layout/RepeatingBendingProcessNew"/>
    <dgm:cxn modelId="{2CC9826F-3354-4481-8EDF-6025C4EA9648}" srcId="{0FE2F326-B860-4A68-A8F4-6F1482441392}" destId="{87FBE2D4-F27D-4F62-BD15-4F42A41D2DC4}" srcOrd="0" destOrd="0" parTransId="{A445944E-F987-4C6C-B66E-1EE615D51E72}" sibTransId="{C5E49E82-274B-4380-8D9B-0ADD490CD4F4}"/>
    <dgm:cxn modelId="{9F48966F-E2E1-774C-AB0B-313D1A1B2882}" type="presOf" srcId="{0FCAF56A-9F1E-4A01-82C5-DE2792D113F1}" destId="{1E82B1CE-E968-5449-8913-A60B0D7996CE}" srcOrd="0" destOrd="0" presId="urn:microsoft.com/office/officeart/2016/7/layout/RepeatingBendingProcessNew"/>
    <dgm:cxn modelId="{7D5398A5-DB35-4688-AF9F-1F1BC8B100FB}" srcId="{0FE2F326-B860-4A68-A8F4-6F1482441392}" destId="{A7A9819E-74B1-4198-A729-AED013F0921B}" srcOrd="1" destOrd="0" parTransId="{76732490-936D-42E7-93AA-B9D7F02E137B}" sibTransId="{2399912D-620C-4FEA-990B-84036D87D5DF}"/>
    <dgm:cxn modelId="{AC8CC6A6-221C-D242-A317-B83D5B8B1ECA}" type="presOf" srcId="{E8521E25-9A26-414D-813C-00AE7E218096}" destId="{6DE04215-497E-2946-B940-74745629AFC4}" srcOrd="0" destOrd="0" presId="urn:microsoft.com/office/officeart/2016/7/layout/RepeatingBendingProcessNew"/>
    <dgm:cxn modelId="{4080FCBE-F090-5545-8B66-C2B288DAE5E0}" type="presOf" srcId="{803DA18C-6461-499E-A380-45A92DDDDADC}" destId="{5842649A-C25C-A44A-9331-19B7E25123E9}" srcOrd="0" destOrd="0" presId="urn:microsoft.com/office/officeart/2016/7/layout/RepeatingBendingProcessNew"/>
    <dgm:cxn modelId="{2FE73CC0-42A4-714E-9EF3-2C5D15CE059F}" type="presOf" srcId="{A7A9819E-74B1-4198-A729-AED013F0921B}" destId="{37121A75-3980-AD41-97F3-B7AE4D22093D}" srcOrd="0" destOrd="2" presId="urn:microsoft.com/office/officeart/2016/7/layout/RepeatingBendingProcessNew"/>
    <dgm:cxn modelId="{B4AB90C9-DBFA-4C9B-A903-8E1867AF34F5}" srcId="{4F1F9673-F2E0-4ED7-8338-3D7B2D7C8198}" destId="{0FE2F326-B860-4A68-A8F4-6F1482441392}" srcOrd="0" destOrd="0" parTransId="{39EDFF39-040E-46C6-81FA-6CE018F90A31}" sibTransId="{0FCAF56A-9F1E-4A01-82C5-DE2792D113F1}"/>
    <dgm:cxn modelId="{14AD7BCB-4101-D744-8239-9E958992FEBB}" type="presOf" srcId="{4F1F9673-F2E0-4ED7-8338-3D7B2D7C8198}" destId="{BBE07184-AEA5-BA4D-85A5-FD4A33001321}" srcOrd="0" destOrd="0" presId="urn:microsoft.com/office/officeart/2016/7/layout/RepeatingBendingProcessNew"/>
    <dgm:cxn modelId="{0736EFCD-DBEB-854F-8838-EE0EE12AF4C2}" type="presOf" srcId="{9EA269BF-3B43-4C1D-9BB7-DB238104BF02}" destId="{7845BFFA-D543-FA4C-B59F-E6BC7441F2E2}" srcOrd="1" destOrd="0" presId="urn:microsoft.com/office/officeart/2016/7/layout/RepeatingBendingProcessNew"/>
    <dgm:cxn modelId="{7CEEF9CD-282A-FD43-A6AC-FDB41828BF0D}" type="presOf" srcId="{3FE983FB-0270-460B-8BA6-F66CFD9B6323}" destId="{EAB323EB-940E-2C4E-B366-326EB4A1BF2A}" srcOrd="0" destOrd="0" presId="urn:microsoft.com/office/officeart/2016/7/layout/RepeatingBendingProcessNew"/>
    <dgm:cxn modelId="{2119A8D0-F219-DD42-A765-652F930885F7}" type="presOf" srcId="{62FB218D-31B5-405C-A17E-FA8E3C47376D}" destId="{AD65DC06-F5ED-2342-A7E7-E62E84B666B0}" srcOrd="1" destOrd="0" presId="urn:microsoft.com/office/officeart/2016/7/layout/RepeatingBendingProcessNew"/>
    <dgm:cxn modelId="{58129594-E78C-5D44-BA48-AC4B1E296066}" type="presParOf" srcId="{BBE07184-AEA5-BA4D-85A5-FD4A33001321}" destId="{37121A75-3980-AD41-97F3-B7AE4D22093D}" srcOrd="0" destOrd="0" presId="urn:microsoft.com/office/officeart/2016/7/layout/RepeatingBendingProcessNew"/>
    <dgm:cxn modelId="{5EF61569-59E8-264B-BD86-293BE9875FFC}" type="presParOf" srcId="{BBE07184-AEA5-BA4D-85A5-FD4A33001321}" destId="{1E82B1CE-E968-5449-8913-A60B0D7996CE}" srcOrd="1" destOrd="0" presId="urn:microsoft.com/office/officeart/2016/7/layout/RepeatingBendingProcessNew"/>
    <dgm:cxn modelId="{1159A728-083F-A147-825B-4653168E7EE9}" type="presParOf" srcId="{1E82B1CE-E968-5449-8913-A60B0D7996CE}" destId="{62CF15F8-6221-E84C-B169-1DC52E368448}" srcOrd="0" destOrd="0" presId="urn:microsoft.com/office/officeart/2016/7/layout/RepeatingBendingProcessNew"/>
    <dgm:cxn modelId="{F63C50BB-29C0-1D4A-8D26-EE800D75D3C1}" type="presParOf" srcId="{BBE07184-AEA5-BA4D-85A5-FD4A33001321}" destId="{6DE04215-497E-2946-B940-74745629AFC4}" srcOrd="2" destOrd="0" presId="urn:microsoft.com/office/officeart/2016/7/layout/RepeatingBendingProcessNew"/>
    <dgm:cxn modelId="{4AF6CFB8-F7AD-B047-93FA-85E9297247CF}" type="presParOf" srcId="{BBE07184-AEA5-BA4D-85A5-FD4A33001321}" destId="{1527EC1E-B8D7-D840-BD2C-4149B63DC6C2}" srcOrd="3" destOrd="0" presId="urn:microsoft.com/office/officeart/2016/7/layout/RepeatingBendingProcessNew"/>
    <dgm:cxn modelId="{8E3F042B-2F0D-274D-996D-E65F0C8BEDBE}" type="presParOf" srcId="{1527EC1E-B8D7-D840-BD2C-4149B63DC6C2}" destId="{7845BFFA-D543-FA4C-B59F-E6BC7441F2E2}" srcOrd="0" destOrd="0" presId="urn:microsoft.com/office/officeart/2016/7/layout/RepeatingBendingProcessNew"/>
    <dgm:cxn modelId="{A4FF699C-56A7-754E-A3FC-2630BDB0FAAF}" type="presParOf" srcId="{BBE07184-AEA5-BA4D-85A5-FD4A33001321}" destId="{3CB83FE8-11E2-C24B-9246-3A6C0D315270}" srcOrd="4" destOrd="0" presId="urn:microsoft.com/office/officeart/2016/7/layout/RepeatingBendingProcessNew"/>
    <dgm:cxn modelId="{8D6C91F6-7297-E34D-BDE8-91C57B8A55A1}" type="presParOf" srcId="{BBE07184-AEA5-BA4D-85A5-FD4A33001321}" destId="{3A611CB7-7FFD-5849-9101-41FA44861CF8}" srcOrd="5" destOrd="0" presId="urn:microsoft.com/office/officeart/2016/7/layout/RepeatingBendingProcessNew"/>
    <dgm:cxn modelId="{A140191D-C7E5-A241-9B47-2A826857F2D6}" type="presParOf" srcId="{3A611CB7-7FFD-5849-9101-41FA44861CF8}" destId="{AD65DC06-F5ED-2342-A7E7-E62E84B666B0}" srcOrd="0" destOrd="0" presId="urn:microsoft.com/office/officeart/2016/7/layout/RepeatingBendingProcessNew"/>
    <dgm:cxn modelId="{21593F2E-C02C-8040-9598-EB30F7242509}" type="presParOf" srcId="{BBE07184-AEA5-BA4D-85A5-FD4A33001321}" destId="{5842649A-C25C-A44A-9331-19B7E25123E9}" srcOrd="6" destOrd="0" presId="urn:microsoft.com/office/officeart/2016/7/layout/RepeatingBendingProcessNew"/>
    <dgm:cxn modelId="{04284CBB-D35B-0C48-ABD9-5B7C7464A709}" type="presParOf" srcId="{BBE07184-AEA5-BA4D-85A5-FD4A33001321}" destId="{21EA51A3-1D3C-CE42-831D-BED8CBE53ED6}" srcOrd="7" destOrd="0" presId="urn:microsoft.com/office/officeart/2016/7/layout/RepeatingBendingProcessNew"/>
    <dgm:cxn modelId="{044A0D80-513C-2E41-AAFB-8B4377AF3F8D}" type="presParOf" srcId="{21EA51A3-1D3C-CE42-831D-BED8CBE53ED6}" destId="{01CB7B91-00FD-2F49-92D9-509FE856043A}" srcOrd="0" destOrd="0" presId="urn:microsoft.com/office/officeart/2016/7/layout/RepeatingBendingProcessNew"/>
    <dgm:cxn modelId="{35676026-612B-5A4C-AF48-E9BF4DC6B828}" type="presParOf" srcId="{BBE07184-AEA5-BA4D-85A5-FD4A33001321}" destId="{EAB323EB-940E-2C4E-B366-326EB4A1BF2A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5F2C95-FBBB-4AAA-A35E-56C35757183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022120E-64CF-4DC0-96CD-CAC65934819E}" type="pres">
      <dgm:prSet presAssocID="{095F2C95-FBBB-4AAA-A35E-56C357571831}" presName="root" presStyleCnt="0">
        <dgm:presLayoutVars>
          <dgm:dir/>
          <dgm:resizeHandles val="exact"/>
        </dgm:presLayoutVars>
      </dgm:prSet>
      <dgm:spPr/>
    </dgm:pt>
  </dgm:ptLst>
  <dgm:cxnLst>
    <dgm:cxn modelId="{CDF25A94-CD56-4E3A-A8F7-2E1203F33879}" type="presOf" srcId="{095F2C95-FBBB-4AAA-A35E-56C357571831}" destId="{F022120E-64CF-4DC0-96CD-CAC65934819E}" srcOrd="0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5E0B0C-3DD0-4637-934B-3B22510805BE}" type="doc">
      <dgm:prSet loTypeId="urn:microsoft.com/office/officeart/2005/8/layout/matrix1" loCatId="matrix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21B1461-1940-4EA1-9C49-A0B2A2A684D9}">
      <dgm:prSet phldrT="[Text]"/>
      <dgm:spPr/>
      <dgm:t>
        <a:bodyPr/>
        <a:lstStyle/>
        <a:p>
          <a:r>
            <a:rPr lang="en-US" dirty="0"/>
            <a:t>Values</a:t>
          </a:r>
        </a:p>
      </dgm:t>
    </dgm:pt>
    <dgm:pt modelId="{CFB6DEFC-9520-4157-A964-FE1227F59FB7}" type="parTrans" cxnId="{61F204A5-034A-45DC-8DC6-0031400AE498}">
      <dgm:prSet/>
      <dgm:spPr/>
      <dgm:t>
        <a:bodyPr/>
        <a:lstStyle/>
        <a:p>
          <a:endParaRPr lang="en-US"/>
        </a:p>
      </dgm:t>
    </dgm:pt>
    <dgm:pt modelId="{1D290180-D020-46BB-B40B-6A9FAA58CB89}" type="sibTrans" cxnId="{61F204A5-034A-45DC-8DC6-0031400AE498}">
      <dgm:prSet/>
      <dgm:spPr/>
      <dgm:t>
        <a:bodyPr/>
        <a:lstStyle/>
        <a:p>
          <a:endParaRPr lang="en-US"/>
        </a:p>
      </dgm:t>
    </dgm:pt>
    <dgm:pt modelId="{E331C74E-BAEC-466B-8286-D57FFD8D14AC}">
      <dgm:prSet phldrT="[Text]"/>
      <dgm:spPr/>
      <dgm:t>
        <a:bodyPr/>
        <a:lstStyle/>
        <a:p>
          <a:r>
            <a:rPr lang="en-US" dirty="0"/>
            <a:t>Patient Care First</a:t>
          </a:r>
        </a:p>
      </dgm:t>
    </dgm:pt>
    <dgm:pt modelId="{5DA0F522-49AE-4AB3-8868-E09FBDB5135D}" type="parTrans" cxnId="{119644E7-1E5E-4B11-9EE8-48EDB1BFA67D}">
      <dgm:prSet/>
      <dgm:spPr/>
      <dgm:t>
        <a:bodyPr/>
        <a:lstStyle/>
        <a:p>
          <a:endParaRPr lang="en-US"/>
        </a:p>
      </dgm:t>
    </dgm:pt>
    <dgm:pt modelId="{F3D1B1B7-94A1-4157-BEB6-32B2E59D9739}" type="sibTrans" cxnId="{119644E7-1E5E-4B11-9EE8-48EDB1BFA67D}">
      <dgm:prSet/>
      <dgm:spPr/>
      <dgm:t>
        <a:bodyPr/>
        <a:lstStyle/>
        <a:p>
          <a:endParaRPr lang="en-US"/>
        </a:p>
      </dgm:t>
    </dgm:pt>
    <dgm:pt modelId="{88597778-388B-4794-A6F4-25023AD01891}">
      <dgm:prSet phldrT="[Text]"/>
      <dgm:spPr/>
      <dgm:t>
        <a:bodyPr/>
        <a:lstStyle/>
        <a:p>
          <a:r>
            <a:rPr lang="en-US" dirty="0"/>
            <a:t>Diversity and Inclusion</a:t>
          </a:r>
        </a:p>
      </dgm:t>
    </dgm:pt>
    <dgm:pt modelId="{7E49F578-098A-40E0-A3D2-26C823413E73}" type="parTrans" cxnId="{D5C13786-4FB3-47E4-BF40-A86B3E349F85}">
      <dgm:prSet/>
      <dgm:spPr/>
      <dgm:t>
        <a:bodyPr/>
        <a:lstStyle/>
        <a:p>
          <a:endParaRPr lang="en-US"/>
        </a:p>
      </dgm:t>
    </dgm:pt>
    <dgm:pt modelId="{EEE9FAC9-28BE-46BC-977B-1C7B6623FD6C}" type="sibTrans" cxnId="{D5C13786-4FB3-47E4-BF40-A86B3E349F85}">
      <dgm:prSet/>
      <dgm:spPr/>
      <dgm:t>
        <a:bodyPr/>
        <a:lstStyle/>
        <a:p>
          <a:endParaRPr lang="en-US"/>
        </a:p>
      </dgm:t>
    </dgm:pt>
    <dgm:pt modelId="{6FAFB5B4-CF8A-4A84-870D-2BB8F0B8B3FA}">
      <dgm:prSet phldrT="[Text]"/>
      <dgm:spPr/>
      <dgm:t>
        <a:bodyPr/>
        <a:lstStyle/>
        <a:p>
          <a:r>
            <a:rPr lang="en-US" dirty="0"/>
            <a:t>Accountability</a:t>
          </a:r>
        </a:p>
      </dgm:t>
    </dgm:pt>
    <dgm:pt modelId="{607CAD55-30BF-4069-9834-E45A8C2F2109}" type="parTrans" cxnId="{105EE3FB-11E3-4CB4-A318-0AAF874DBB13}">
      <dgm:prSet/>
      <dgm:spPr/>
      <dgm:t>
        <a:bodyPr/>
        <a:lstStyle/>
        <a:p>
          <a:endParaRPr lang="en-US"/>
        </a:p>
      </dgm:t>
    </dgm:pt>
    <dgm:pt modelId="{E9AF9009-EB91-492D-9B6C-79B467F1C1D9}" type="sibTrans" cxnId="{105EE3FB-11E3-4CB4-A318-0AAF874DBB13}">
      <dgm:prSet/>
      <dgm:spPr/>
      <dgm:t>
        <a:bodyPr/>
        <a:lstStyle/>
        <a:p>
          <a:endParaRPr lang="en-US"/>
        </a:p>
      </dgm:t>
    </dgm:pt>
    <dgm:pt modelId="{44783864-B994-4C94-8804-ED7D5C3131DE}">
      <dgm:prSet phldrT="[Text]"/>
      <dgm:spPr/>
      <dgm:t>
        <a:bodyPr/>
        <a:lstStyle/>
        <a:p>
          <a:r>
            <a:rPr lang="en-US" dirty="0"/>
            <a:t>Scholarship</a:t>
          </a:r>
        </a:p>
      </dgm:t>
    </dgm:pt>
    <dgm:pt modelId="{3EB22DFF-9D87-41AC-836B-9EB68D724CFE}" type="parTrans" cxnId="{C4C13753-0815-46FE-B98C-8B9542E2F9B4}">
      <dgm:prSet/>
      <dgm:spPr/>
      <dgm:t>
        <a:bodyPr/>
        <a:lstStyle/>
        <a:p>
          <a:endParaRPr lang="en-US"/>
        </a:p>
      </dgm:t>
    </dgm:pt>
    <dgm:pt modelId="{05B0E1EE-A67A-4769-841A-754DF7FFF5D7}" type="sibTrans" cxnId="{C4C13753-0815-46FE-B98C-8B9542E2F9B4}">
      <dgm:prSet/>
      <dgm:spPr/>
      <dgm:t>
        <a:bodyPr/>
        <a:lstStyle/>
        <a:p>
          <a:endParaRPr lang="en-US"/>
        </a:p>
      </dgm:t>
    </dgm:pt>
    <dgm:pt modelId="{E3259094-00E2-4821-A682-269692AFAE35}" type="pres">
      <dgm:prSet presAssocID="{135E0B0C-3DD0-4637-934B-3B22510805B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234597-BEFE-4DF2-878C-58959AF1ECAF}" type="pres">
      <dgm:prSet presAssocID="{135E0B0C-3DD0-4637-934B-3B22510805BE}" presName="matrix" presStyleCnt="0"/>
      <dgm:spPr/>
    </dgm:pt>
    <dgm:pt modelId="{18000080-5E78-4849-B31E-417268BEEA5F}" type="pres">
      <dgm:prSet presAssocID="{135E0B0C-3DD0-4637-934B-3B22510805BE}" presName="tile1" presStyleLbl="node1" presStyleIdx="0" presStyleCnt="4"/>
      <dgm:spPr/>
    </dgm:pt>
    <dgm:pt modelId="{C09FB2A9-68DF-43B2-95A8-9CC077DBFA9E}" type="pres">
      <dgm:prSet presAssocID="{135E0B0C-3DD0-4637-934B-3B22510805B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460F5C8-B31E-4296-8975-D1D6D5244E29}" type="pres">
      <dgm:prSet presAssocID="{135E0B0C-3DD0-4637-934B-3B22510805BE}" presName="tile2" presStyleLbl="node1" presStyleIdx="1" presStyleCnt="4" custLinFactNeighborY="449"/>
      <dgm:spPr/>
    </dgm:pt>
    <dgm:pt modelId="{A4509A5F-829D-4A2C-A281-69BCD3B38678}" type="pres">
      <dgm:prSet presAssocID="{135E0B0C-3DD0-4637-934B-3B22510805B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70F2E62-52FA-49D4-98AE-DB829DC22B60}" type="pres">
      <dgm:prSet presAssocID="{135E0B0C-3DD0-4637-934B-3B22510805BE}" presName="tile3" presStyleLbl="node1" presStyleIdx="2" presStyleCnt="4"/>
      <dgm:spPr/>
    </dgm:pt>
    <dgm:pt modelId="{484EFBCE-F654-48CC-8691-D9A42BBC8925}" type="pres">
      <dgm:prSet presAssocID="{135E0B0C-3DD0-4637-934B-3B22510805B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4805B1-E3BA-4C11-9167-471D538FF49A}" type="pres">
      <dgm:prSet presAssocID="{135E0B0C-3DD0-4637-934B-3B22510805BE}" presName="tile4" presStyleLbl="node1" presStyleIdx="3" presStyleCnt="4" custLinFactNeighborX="1060" custLinFactNeighborY="65258"/>
      <dgm:spPr/>
    </dgm:pt>
    <dgm:pt modelId="{4FD1359D-0BA0-4D0F-900F-04FB54332994}" type="pres">
      <dgm:prSet presAssocID="{135E0B0C-3DD0-4637-934B-3B22510805B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B35BA0-0380-4E78-8B71-FB69D5E34F8A}" type="pres">
      <dgm:prSet presAssocID="{135E0B0C-3DD0-4637-934B-3B22510805B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53696A29-8823-A241-91E9-A613884FDEEA}" type="presOf" srcId="{6FAFB5B4-CF8A-4A84-870D-2BB8F0B8B3FA}" destId="{484EFBCE-F654-48CC-8691-D9A42BBC8925}" srcOrd="1" destOrd="0" presId="urn:microsoft.com/office/officeart/2005/8/layout/matrix1"/>
    <dgm:cxn modelId="{A2EBFC2D-0582-BB4A-9082-E0AF12615A8C}" type="presOf" srcId="{E331C74E-BAEC-466B-8286-D57FFD8D14AC}" destId="{18000080-5E78-4849-B31E-417268BEEA5F}" srcOrd="0" destOrd="0" presId="urn:microsoft.com/office/officeart/2005/8/layout/matrix1"/>
    <dgm:cxn modelId="{C4C13753-0815-46FE-B98C-8B9542E2F9B4}" srcId="{321B1461-1940-4EA1-9C49-A0B2A2A684D9}" destId="{44783864-B994-4C94-8804-ED7D5C3131DE}" srcOrd="3" destOrd="0" parTransId="{3EB22DFF-9D87-41AC-836B-9EB68D724CFE}" sibTransId="{05B0E1EE-A67A-4769-841A-754DF7FFF5D7}"/>
    <dgm:cxn modelId="{5626BD56-252A-124A-8FF8-FDDA4EB7737C}" type="presOf" srcId="{321B1461-1940-4EA1-9C49-A0B2A2A684D9}" destId="{2CB35BA0-0380-4E78-8B71-FB69D5E34F8A}" srcOrd="0" destOrd="0" presId="urn:microsoft.com/office/officeart/2005/8/layout/matrix1"/>
    <dgm:cxn modelId="{111C4F69-64B3-044E-96A1-13F0100EA015}" type="presOf" srcId="{E331C74E-BAEC-466B-8286-D57FFD8D14AC}" destId="{C09FB2A9-68DF-43B2-95A8-9CC077DBFA9E}" srcOrd="1" destOrd="0" presId="urn:microsoft.com/office/officeart/2005/8/layout/matrix1"/>
    <dgm:cxn modelId="{E485FB78-1E6E-1D46-A179-5C5D5F12DA73}" type="presOf" srcId="{88597778-388B-4794-A6F4-25023AD01891}" destId="{A4509A5F-829D-4A2C-A281-69BCD3B38678}" srcOrd="1" destOrd="0" presId="urn:microsoft.com/office/officeart/2005/8/layout/matrix1"/>
    <dgm:cxn modelId="{D5C13786-4FB3-47E4-BF40-A86B3E349F85}" srcId="{321B1461-1940-4EA1-9C49-A0B2A2A684D9}" destId="{88597778-388B-4794-A6F4-25023AD01891}" srcOrd="1" destOrd="0" parTransId="{7E49F578-098A-40E0-A3D2-26C823413E73}" sibTransId="{EEE9FAC9-28BE-46BC-977B-1C7B6623FD6C}"/>
    <dgm:cxn modelId="{61F204A5-034A-45DC-8DC6-0031400AE498}" srcId="{135E0B0C-3DD0-4637-934B-3B22510805BE}" destId="{321B1461-1940-4EA1-9C49-A0B2A2A684D9}" srcOrd="0" destOrd="0" parTransId="{CFB6DEFC-9520-4157-A964-FE1227F59FB7}" sibTransId="{1D290180-D020-46BB-B40B-6A9FAA58CB89}"/>
    <dgm:cxn modelId="{DC235AB4-BB94-0A47-8247-50DEE58BAE12}" type="presOf" srcId="{44783864-B994-4C94-8804-ED7D5C3131DE}" destId="{3E4805B1-E3BA-4C11-9167-471D538FF49A}" srcOrd="0" destOrd="0" presId="urn:microsoft.com/office/officeart/2005/8/layout/matrix1"/>
    <dgm:cxn modelId="{1323DBCF-3DFF-5E49-81D8-4F71E1EE3CE0}" type="presOf" srcId="{44783864-B994-4C94-8804-ED7D5C3131DE}" destId="{4FD1359D-0BA0-4D0F-900F-04FB54332994}" srcOrd="1" destOrd="0" presId="urn:microsoft.com/office/officeart/2005/8/layout/matrix1"/>
    <dgm:cxn modelId="{B2EFF6E2-EF2D-FA47-84E3-2C42933D8BF0}" type="presOf" srcId="{6FAFB5B4-CF8A-4A84-870D-2BB8F0B8B3FA}" destId="{C70F2E62-52FA-49D4-98AE-DB829DC22B60}" srcOrd="0" destOrd="0" presId="urn:microsoft.com/office/officeart/2005/8/layout/matrix1"/>
    <dgm:cxn modelId="{119644E7-1E5E-4B11-9EE8-48EDB1BFA67D}" srcId="{321B1461-1940-4EA1-9C49-A0B2A2A684D9}" destId="{E331C74E-BAEC-466B-8286-D57FFD8D14AC}" srcOrd="0" destOrd="0" parTransId="{5DA0F522-49AE-4AB3-8868-E09FBDB5135D}" sibTransId="{F3D1B1B7-94A1-4157-BEB6-32B2E59D9739}"/>
    <dgm:cxn modelId="{491562F4-2066-B848-AD1D-7D020EE6BC09}" type="presOf" srcId="{135E0B0C-3DD0-4637-934B-3B22510805BE}" destId="{E3259094-00E2-4821-A682-269692AFAE35}" srcOrd="0" destOrd="0" presId="urn:microsoft.com/office/officeart/2005/8/layout/matrix1"/>
    <dgm:cxn modelId="{65C91EFB-2BA5-6E45-841A-FFB2158CECF7}" type="presOf" srcId="{88597778-388B-4794-A6F4-25023AD01891}" destId="{7460F5C8-B31E-4296-8975-D1D6D5244E29}" srcOrd="0" destOrd="0" presId="urn:microsoft.com/office/officeart/2005/8/layout/matrix1"/>
    <dgm:cxn modelId="{105EE3FB-11E3-4CB4-A318-0AAF874DBB13}" srcId="{321B1461-1940-4EA1-9C49-A0B2A2A684D9}" destId="{6FAFB5B4-CF8A-4A84-870D-2BB8F0B8B3FA}" srcOrd="2" destOrd="0" parTransId="{607CAD55-30BF-4069-9834-E45A8C2F2109}" sibTransId="{E9AF9009-EB91-492D-9B6C-79B467F1C1D9}"/>
    <dgm:cxn modelId="{BD6D5068-CB3A-0140-9AF3-FB043FD7029A}" type="presParOf" srcId="{E3259094-00E2-4821-A682-269692AFAE35}" destId="{CE234597-BEFE-4DF2-878C-58959AF1ECAF}" srcOrd="0" destOrd="0" presId="urn:microsoft.com/office/officeart/2005/8/layout/matrix1"/>
    <dgm:cxn modelId="{80148A3F-36E8-D242-BB8B-29826E0ECBBA}" type="presParOf" srcId="{CE234597-BEFE-4DF2-878C-58959AF1ECAF}" destId="{18000080-5E78-4849-B31E-417268BEEA5F}" srcOrd="0" destOrd="0" presId="urn:microsoft.com/office/officeart/2005/8/layout/matrix1"/>
    <dgm:cxn modelId="{166B7B18-7DA2-1143-BFC5-93F300B6BBED}" type="presParOf" srcId="{CE234597-BEFE-4DF2-878C-58959AF1ECAF}" destId="{C09FB2A9-68DF-43B2-95A8-9CC077DBFA9E}" srcOrd="1" destOrd="0" presId="urn:microsoft.com/office/officeart/2005/8/layout/matrix1"/>
    <dgm:cxn modelId="{30CEFE14-3A4F-C644-A000-AFF0576F7F64}" type="presParOf" srcId="{CE234597-BEFE-4DF2-878C-58959AF1ECAF}" destId="{7460F5C8-B31E-4296-8975-D1D6D5244E29}" srcOrd="2" destOrd="0" presId="urn:microsoft.com/office/officeart/2005/8/layout/matrix1"/>
    <dgm:cxn modelId="{9887225F-925E-5D4F-8586-8216778453B7}" type="presParOf" srcId="{CE234597-BEFE-4DF2-878C-58959AF1ECAF}" destId="{A4509A5F-829D-4A2C-A281-69BCD3B38678}" srcOrd="3" destOrd="0" presId="urn:microsoft.com/office/officeart/2005/8/layout/matrix1"/>
    <dgm:cxn modelId="{91753798-ACE5-F943-BAE0-C66C0CB22132}" type="presParOf" srcId="{CE234597-BEFE-4DF2-878C-58959AF1ECAF}" destId="{C70F2E62-52FA-49D4-98AE-DB829DC22B60}" srcOrd="4" destOrd="0" presId="urn:microsoft.com/office/officeart/2005/8/layout/matrix1"/>
    <dgm:cxn modelId="{4AC1B69C-7B0F-D940-946C-D2A2A81E3EC2}" type="presParOf" srcId="{CE234597-BEFE-4DF2-878C-58959AF1ECAF}" destId="{484EFBCE-F654-48CC-8691-D9A42BBC8925}" srcOrd="5" destOrd="0" presId="urn:microsoft.com/office/officeart/2005/8/layout/matrix1"/>
    <dgm:cxn modelId="{557D5E5B-490D-954F-A35F-6367E179BD22}" type="presParOf" srcId="{CE234597-BEFE-4DF2-878C-58959AF1ECAF}" destId="{3E4805B1-E3BA-4C11-9167-471D538FF49A}" srcOrd="6" destOrd="0" presId="urn:microsoft.com/office/officeart/2005/8/layout/matrix1"/>
    <dgm:cxn modelId="{28D22EA9-553E-164A-B8DF-28FB7E3A7725}" type="presParOf" srcId="{CE234597-BEFE-4DF2-878C-58959AF1ECAF}" destId="{4FD1359D-0BA0-4D0F-900F-04FB54332994}" srcOrd="7" destOrd="0" presId="urn:microsoft.com/office/officeart/2005/8/layout/matrix1"/>
    <dgm:cxn modelId="{CD014D2A-FC9B-2942-AF68-7425583FA1A4}" type="presParOf" srcId="{E3259094-00E2-4821-A682-269692AFAE35}" destId="{2CB35BA0-0380-4E78-8B71-FB69D5E34F8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2B1CE-E968-5449-8913-A60B0D7996CE}">
      <dsp:nvSpPr>
        <dsp:cNvPr id="0" name=""/>
        <dsp:cNvSpPr/>
      </dsp:nvSpPr>
      <dsp:spPr>
        <a:xfrm>
          <a:off x="3578798" y="728330"/>
          <a:ext cx="5627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77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45350" y="771083"/>
        <a:ext cx="29668" cy="5933"/>
      </dsp:txXfrm>
    </dsp:sp>
    <dsp:sp modelId="{37121A75-3980-AD41-97F3-B7AE4D22093D}">
      <dsp:nvSpPr>
        <dsp:cNvPr id="0" name=""/>
        <dsp:cNvSpPr/>
      </dsp:nvSpPr>
      <dsp:spPr>
        <a:xfrm>
          <a:off x="1000712" y="84"/>
          <a:ext cx="2579885" cy="1547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17" tIns="132696" rIns="126417" bIns="132696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 New Faculty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8 clinical faculty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2 PhD researchers </a:t>
          </a:r>
        </a:p>
      </dsp:txBody>
      <dsp:txXfrm>
        <a:off x="1000712" y="84"/>
        <a:ext cx="2579885" cy="1547931"/>
      </dsp:txXfrm>
    </dsp:sp>
    <dsp:sp modelId="{1527EC1E-B8D7-D840-BD2C-4149B63DC6C2}">
      <dsp:nvSpPr>
        <dsp:cNvPr id="0" name=""/>
        <dsp:cNvSpPr/>
      </dsp:nvSpPr>
      <dsp:spPr>
        <a:xfrm>
          <a:off x="6752057" y="728330"/>
          <a:ext cx="5627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773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18609" y="771083"/>
        <a:ext cx="29668" cy="5933"/>
      </dsp:txXfrm>
    </dsp:sp>
    <dsp:sp modelId="{6DE04215-497E-2946-B940-74745629AFC4}">
      <dsp:nvSpPr>
        <dsp:cNvPr id="0" name=""/>
        <dsp:cNvSpPr/>
      </dsp:nvSpPr>
      <dsp:spPr>
        <a:xfrm>
          <a:off x="4173971" y="84"/>
          <a:ext cx="2579885" cy="15479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17" tIns="132696" rIns="126417" bIns="13269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 New Division Chiefs</a:t>
          </a:r>
        </a:p>
      </dsp:txBody>
      <dsp:txXfrm>
        <a:off x="4173971" y="84"/>
        <a:ext cx="2579885" cy="1547931"/>
      </dsp:txXfrm>
    </dsp:sp>
    <dsp:sp modelId="{3A611CB7-7FFD-5849-9101-41FA44861CF8}">
      <dsp:nvSpPr>
        <dsp:cNvPr id="0" name=""/>
        <dsp:cNvSpPr/>
      </dsp:nvSpPr>
      <dsp:spPr>
        <a:xfrm>
          <a:off x="2290655" y="1546215"/>
          <a:ext cx="6346518" cy="562773"/>
        </a:xfrm>
        <a:custGeom>
          <a:avLst/>
          <a:gdLst/>
          <a:ahLst/>
          <a:cxnLst/>
          <a:rect l="0" t="0" r="0" b="0"/>
          <a:pathLst>
            <a:path>
              <a:moveTo>
                <a:pt x="6346518" y="0"/>
              </a:moveTo>
              <a:lnTo>
                <a:pt x="6346518" y="298486"/>
              </a:lnTo>
              <a:lnTo>
                <a:pt x="0" y="298486"/>
              </a:lnTo>
              <a:lnTo>
                <a:pt x="0" y="562773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04559" y="1824635"/>
        <a:ext cx="318709" cy="5933"/>
      </dsp:txXfrm>
    </dsp:sp>
    <dsp:sp modelId="{3CB83FE8-11E2-C24B-9246-3A6C0D315270}">
      <dsp:nvSpPr>
        <dsp:cNvPr id="0" name=""/>
        <dsp:cNvSpPr/>
      </dsp:nvSpPr>
      <dsp:spPr>
        <a:xfrm>
          <a:off x="7347230" y="84"/>
          <a:ext cx="2579885" cy="1547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17" tIns="132696" rIns="126417" bIns="13269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6 Assistant Professors, 2 Associate Professors, 2 Professors</a:t>
          </a:r>
        </a:p>
      </dsp:txBody>
      <dsp:txXfrm>
        <a:off x="7347230" y="84"/>
        <a:ext cx="2579885" cy="1547931"/>
      </dsp:txXfrm>
    </dsp:sp>
    <dsp:sp modelId="{21EA51A3-1D3C-CE42-831D-BED8CBE53ED6}">
      <dsp:nvSpPr>
        <dsp:cNvPr id="0" name=""/>
        <dsp:cNvSpPr/>
      </dsp:nvSpPr>
      <dsp:spPr>
        <a:xfrm>
          <a:off x="3578798" y="2869634"/>
          <a:ext cx="5627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77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45350" y="2912388"/>
        <a:ext cx="29668" cy="5933"/>
      </dsp:txXfrm>
    </dsp:sp>
    <dsp:sp modelId="{5842649A-C25C-A44A-9331-19B7E25123E9}">
      <dsp:nvSpPr>
        <dsp:cNvPr id="0" name=""/>
        <dsp:cNvSpPr/>
      </dsp:nvSpPr>
      <dsp:spPr>
        <a:xfrm>
          <a:off x="1000712" y="2141389"/>
          <a:ext cx="2579885" cy="15479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17" tIns="132696" rIns="126417" bIns="13269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50% Female</a:t>
          </a:r>
        </a:p>
      </dsp:txBody>
      <dsp:txXfrm>
        <a:off x="1000712" y="2141389"/>
        <a:ext cx="2579885" cy="1547931"/>
      </dsp:txXfrm>
    </dsp:sp>
    <dsp:sp modelId="{EAB323EB-940E-2C4E-B366-326EB4A1BF2A}">
      <dsp:nvSpPr>
        <dsp:cNvPr id="0" name=""/>
        <dsp:cNvSpPr/>
      </dsp:nvSpPr>
      <dsp:spPr>
        <a:xfrm>
          <a:off x="4173971" y="2141389"/>
          <a:ext cx="2579885" cy="15479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417" tIns="132696" rIns="126417" bIns="13269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 New NIH grants (R01 x 2, R21, K99)</a:t>
          </a:r>
        </a:p>
      </dsp:txBody>
      <dsp:txXfrm>
        <a:off x="4173971" y="2141389"/>
        <a:ext cx="2579885" cy="1547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00080-5E78-4849-B31E-417268BEEA5F}">
      <dsp:nvSpPr>
        <dsp:cNvPr id="0" name=""/>
        <dsp:cNvSpPr/>
      </dsp:nvSpPr>
      <dsp:spPr>
        <a:xfrm rot="16200000">
          <a:off x="327024" y="-327024"/>
          <a:ext cx="1809750" cy="246379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Patient Care First</a:t>
          </a:r>
        </a:p>
      </dsp:txBody>
      <dsp:txXfrm rot="5400000">
        <a:off x="0" y="0"/>
        <a:ext cx="2463799" cy="1357312"/>
      </dsp:txXfrm>
    </dsp:sp>
    <dsp:sp modelId="{7460F5C8-B31E-4296-8975-D1D6D5244E29}">
      <dsp:nvSpPr>
        <dsp:cNvPr id="0" name=""/>
        <dsp:cNvSpPr/>
      </dsp:nvSpPr>
      <dsp:spPr>
        <a:xfrm>
          <a:off x="2463799" y="8125"/>
          <a:ext cx="2463799" cy="180975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Diversity and Inclusion</a:t>
          </a:r>
        </a:p>
      </dsp:txBody>
      <dsp:txXfrm>
        <a:off x="2463799" y="8125"/>
        <a:ext cx="2463799" cy="1357312"/>
      </dsp:txXfrm>
    </dsp:sp>
    <dsp:sp modelId="{C70F2E62-52FA-49D4-98AE-DB829DC22B60}">
      <dsp:nvSpPr>
        <dsp:cNvPr id="0" name=""/>
        <dsp:cNvSpPr/>
      </dsp:nvSpPr>
      <dsp:spPr>
        <a:xfrm rot="10800000">
          <a:off x="0" y="1809750"/>
          <a:ext cx="2463799" cy="180975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Accountability</a:t>
          </a:r>
        </a:p>
      </dsp:txBody>
      <dsp:txXfrm rot="10800000">
        <a:off x="0" y="2262187"/>
        <a:ext cx="2463799" cy="1357312"/>
      </dsp:txXfrm>
    </dsp:sp>
    <dsp:sp modelId="{3E4805B1-E3BA-4C11-9167-471D538FF49A}">
      <dsp:nvSpPr>
        <dsp:cNvPr id="0" name=""/>
        <dsp:cNvSpPr/>
      </dsp:nvSpPr>
      <dsp:spPr>
        <a:xfrm rot="5400000">
          <a:off x="2790824" y="1482725"/>
          <a:ext cx="1809750" cy="246379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Scholarship</a:t>
          </a:r>
        </a:p>
      </dsp:txBody>
      <dsp:txXfrm rot="-5400000">
        <a:off x="2463800" y="2262186"/>
        <a:ext cx="2463799" cy="1357312"/>
      </dsp:txXfrm>
    </dsp:sp>
    <dsp:sp modelId="{2CB35BA0-0380-4E78-8B71-FB69D5E34F8A}">
      <dsp:nvSpPr>
        <dsp:cNvPr id="0" name=""/>
        <dsp:cNvSpPr/>
      </dsp:nvSpPr>
      <dsp:spPr>
        <a:xfrm>
          <a:off x="1724659" y="1357312"/>
          <a:ext cx="1478280" cy="904875"/>
        </a:xfrm>
        <a:prstGeom prst="roundRect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Values</a:t>
          </a:r>
        </a:p>
      </dsp:txBody>
      <dsp:txXfrm>
        <a:off x="1768831" y="1401484"/>
        <a:ext cx="1389936" cy="816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FFFBE-9C6E-8843-8D86-4CE828518DBC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65733-15E2-904F-BF45-FB251349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103">
              <a:defRPr/>
            </a:pPr>
            <a:fld id="{89557F8D-41A5-3C4A-A462-FE7C10BECEC1}" type="slidenum">
              <a:rPr lang="en-US">
                <a:solidFill>
                  <a:prstClr val="black"/>
                </a:solidFill>
                <a:latin typeface="Calibri"/>
              </a:rPr>
              <a:pPr defTabSz="456103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73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31156-8E88-1D4B-977E-E171BF922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4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00A1-F2D7-9B3A-156C-8F28D4C3B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3E327-11EE-1B7C-2759-AD8C7226A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E932-C2B5-C4E9-9B0F-3652FBB5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439BD-5AC6-29ED-868C-B870CC65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5C616-FC9A-49FB-AF6C-AEBA6D51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3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224B-19E4-2113-EBE8-D9FDA2D58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2A2FC-3E1F-7A0D-CD12-5750F5F0A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35FD5-941F-258C-833D-23A4F5E2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128F-DE06-EB6D-B840-6CAF20F2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E2C1E-9F11-14BD-BC6C-9D0AA507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9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3C46EE-06AC-CE39-10CD-91A396E14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9984-A628-B92F-B10D-D1FDCEDF2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F9FC2-4F00-8137-951C-3FF3B4F9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D40B-6392-7449-3108-62A0CED6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5E6BC-D5BD-E460-03A5-716DAFC3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7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A4B17C9B-AFAE-484B-A110-A02904F63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25216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sz="4267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32D44F4-237B-8040-9E28-52B05AC9A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068216"/>
            <a:ext cx="8534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" pitchFamily="2" charset="77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6DC3-45EF-5AB9-9B36-327C237B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12963-C8ED-0F5D-0CC9-638696F78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1D34-97F2-0EB5-E375-55CF3706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F6931-8276-1687-991B-415D83DC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FB482-009C-FE65-0D83-CEF01E12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7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7D06-4819-82E5-113A-E123F07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06E40-0F49-637E-CA6A-52BB3CF9D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1A36E-626F-90AE-705D-D4D04737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B0886-7466-81EC-3E9F-79BDC226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F5EFB-773E-A467-A126-1C1FE451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68C8-74D0-BEBC-4DE0-06B0DE0A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61A9-601B-534B-8EB3-E40424D99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5F568-56B8-7300-9970-CEDFABBDD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37D1A-9394-98FA-DA59-C1601751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3997B-5CE9-3B4E-9A54-E684A50C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902E1-05DF-3D88-30AC-A13240EA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2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1B17-A02C-EAE9-B506-63AFB693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D99E0-E2D6-7AEE-46C9-AF9F41CF3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CEBBE-B28D-F588-4859-996A70EE8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DD82F-B5B4-E7BD-EF7C-DE56E5375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50883-D430-4212-2E97-DCAE650FD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97BBD-8587-BE82-20A0-C5F66D14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25DD94-4665-BEDC-8A15-C4DC2A1B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C61C1B-6CAD-8CA5-9A43-A8AA1626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1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30FEB-BFCB-A641-BF51-214773F5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A4F09-C40D-6E85-0555-5203DCB8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9B3EF-2513-7045-105D-2C414E49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48AED-1123-5A11-11D5-BA0A2069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7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2CC73-DF3E-6D21-B577-BAC60292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C2A4C-BBEA-F26F-045C-161FD598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D4489-2C4F-87D3-7CB3-485F1A67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F2F7-87FE-6641-B8C7-49072D269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664D9-16E8-C456-FF33-9B6E58CEC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3ACA-1FDF-0E6D-1E86-F847EF39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B7B71-B968-3056-98C8-8ECBE650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5D749-FF87-DEC8-F443-A65A2C8A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CA7E3-7592-466F-83AE-4C144A52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CE01B-B5A4-7F86-B90E-B096E09E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DC1E9-2C4D-E02C-A6C4-1E73EAA44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E68-CDFF-56C9-85A6-FFC25C310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BEBCD-C27F-5710-D829-07B5D3BF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0A0B3-B681-8063-36B1-3877372F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311D9-309C-0310-36C3-5691544F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B4E82-405E-029C-9690-5EE6E680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17E52-9FD7-D640-34A4-42B4DE758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8EF82-B2C9-074D-02C3-10D6459EF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F7ABE-13DB-5C4F-B064-5DC485C21C39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FBB71-A191-1318-B804-FD037DB52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55527-8C9F-4EA0-991E-8838B8AD6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DE12A-72C5-694B-A778-82C52B32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7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EA9831-3660-D54A-90D7-3AE5D88E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605" y="642859"/>
            <a:ext cx="8667054" cy="1605384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Pittsburgh Department of Otolaryngology Update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A996C6E-A524-AE4D-B84F-885F5A351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115" y="1998060"/>
            <a:ext cx="12192000" cy="2507860"/>
          </a:xfrm>
        </p:spPr>
        <p:txBody>
          <a:bodyPr>
            <a:noAutofit/>
          </a:bodyPr>
          <a:lstStyle/>
          <a:p>
            <a:pPr algn="l"/>
            <a:endParaRPr lang="en-US" sz="2400" b="1" dirty="0">
              <a:solidFill>
                <a:srgbClr val="FFFFFF"/>
              </a:solidFill>
              <a:latin typeface="+mn-lt"/>
            </a:endParaRPr>
          </a:p>
          <a:p>
            <a:pPr algn="l"/>
            <a:endParaRPr lang="en-US" sz="3600" b="1" dirty="0">
              <a:solidFill>
                <a:srgbClr val="FFFFFF"/>
              </a:solidFill>
              <a:latin typeface="+mn-lt"/>
            </a:endParaRPr>
          </a:p>
          <a:p>
            <a:pPr algn="l"/>
            <a:r>
              <a:rPr lang="en-US" sz="3600" b="1" dirty="0">
                <a:solidFill>
                  <a:srgbClr val="FFFFFF"/>
                </a:solidFill>
                <a:latin typeface="+mn-lt"/>
              </a:rPr>
              <a:t>José P. </a:t>
            </a:r>
            <a:r>
              <a:rPr lang="en-US" sz="3600" b="1" dirty="0" err="1">
                <a:solidFill>
                  <a:srgbClr val="FFFFFF"/>
                </a:solidFill>
                <a:latin typeface="+mn-lt"/>
              </a:rPr>
              <a:t>Zevallos</a:t>
            </a:r>
            <a:r>
              <a:rPr lang="en-US" sz="3600" b="1" dirty="0">
                <a:solidFill>
                  <a:srgbClr val="FFFFFF"/>
                </a:solidFill>
                <a:latin typeface="+mn-lt"/>
              </a:rPr>
              <a:t> MD MPH FACS</a:t>
            </a:r>
          </a:p>
          <a:p>
            <a:pPr algn="l"/>
            <a:r>
              <a:rPr lang="en-US" sz="3600" dirty="0">
                <a:solidFill>
                  <a:srgbClr val="FFFFFF"/>
                </a:solidFill>
                <a:latin typeface="+mn-lt"/>
              </a:rPr>
              <a:t>Pittsburgh Eye and Ear Foundation Board Meeting </a:t>
            </a:r>
          </a:p>
          <a:p>
            <a:pPr algn="l"/>
            <a:r>
              <a:rPr lang="en-US" sz="3600" dirty="0">
                <a:solidFill>
                  <a:srgbClr val="FFFFFF"/>
                </a:solidFill>
                <a:latin typeface="+mn-lt"/>
              </a:rPr>
              <a:t>November 29,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80B2C-23CB-3734-63E0-98C71E176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15" y="309498"/>
            <a:ext cx="2150960" cy="2150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19334C-7DD5-8D48-344D-A6D361E07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098" y="4729562"/>
            <a:ext cx="2151528" cy="14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8FD315-D14B-ED0C-4D3A-068FC454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307"/>
            <a:ext cx="10515600" cy="1178624"/>
          </a:xfrm>
        </p:spPr>
        <p:txBody>
          <a:bodyPr/>
          <a:lstStyle/>
          <a:p>
            <a:pPr algn="ctr"/>
            <a:r>
              <a:rPr lang="en-US" dirty="0"/>
              <a:t>#2 in Nation in NIH funding for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0FF85-0E34-ABE4-18CD-32C2DAD5F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94151"/>
          <a:stretch/>
        </p:blipFill>
        <p:spPr>
          <a:xfrm>
            <a:off x="612628" y="2055792"/>
            <a:ext cx="10966744" cy="393738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CD1EE5DF-5BC0-188D-86CD-B5D8A8D67C07}"/>
              </a:ext>
            </a:extLst>
          </p:cNvPr>
          <p:cNvSpPr/>
          <p:nvPr/>
        </p:nvSpPr>
        <p:spPr>
          <a:xfrm>
            <a:off x="5434988" y="3106556"/>
            <a:ext cx="543499" cy="58613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6551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53FFD-2F80-E14D-7F4A-CC7AF4E09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8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A85CAF-4804-0FB0-2D6D-F0963A0DC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08" y="947346"/>
            <a:ext cx="9871166" cy="2900518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" panose="020F0502020204030204" pitchFamily="34" charset="0"/>
              </a:rPr>
              <a:t>The Pittsburgh Hearing Institute</a:t>
            </a:r>
          </a:p>
        </p:txBody>
      </p:sp>
    </p:spTree>
    <p:extLst>
      <p:ext uri="{BB962C8B-B14F-4D97-AF65-F5344CB8AC3E}">
        <p14:creationId xmlns:p14="http://schemas.microsoft.com/office/powerpoint/2010/main" val="224110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a courtyard and a tree&#10;&#10;Description automatically generated with medium confidence">
            <a:extLst>
              <a:ext uri="{FF2B5EF4-FFF2-40B4-BE49-F238E27FC236}">
                <a16:creationId xmlns:a16="http://schemas.microsoft.com/office/drawing/2014/main" id="{F2DF1FA3-575F-566A-E7DD-8231BF95FA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99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B3926-5F32-3FF8-2008-007976DD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32C19-2E74-BE55-BBC4-99DA5DA8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651" y="1994040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To establish the world’s leading institute for treating and finding cures for hearing loss</a:t>
            </a:r>
          </a:p>
          <a:p>
            <a:r>
              <a:rPr lang="en-US" sz="2000" dirty="0"/>
              <a:t>Co-location of neurotology, audiology, vestibular, and translational and basic science research programs at UPMC Mercy to facilitate a true bench to bedside approach to curing hearing loss. </a:t>
            </a:r>
          </a:p>
          <a:p>
            <a:r>
              <a:rPr lang="en-US" sz="2000" dirty="0"/>
              <a:t>Recruitment of 4-5 new world-class hearing scientists </a:t>
            </a:r>
          </a:p>
        </p:txBody>
      </p:sp>
    </p:spTree>
    <p:extLst>
      <p:ext uri="{BB962C8B-B14F-4D97-AF65-F5344CB8AC3E}">
        <p14:creationId xmlns:p14="http://schemas.microsoft.com/office/powerpoint/2010/main" val="145214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E268B-03F8-31F8-B5ED-CF231447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4" y="0"/>
            <a:ext cx="10515600" cy="1325563"/>
          </a:xfrm>
        </p:spPr>
        <p:txBody>
          <a:bodyPr/>
          <a:lstStyle/>
          <a:p>
            <a:r>
              <a:rPr lang="en-US" b="1"/>
              <a:t>Visit to Institut de ’Audition, Paris, France  </a:t>
            </a:r>
            <a:endParaRPr lang="en-US" b="1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02C369-DC5A-2D78-2BB3-BEC50834F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84235" y="2586830"/>
            <a:ext cx="5181600" cy="3886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0A2F3-5B88-F063-D42D-7B3E4233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65" y="1875321"/>
            <a:ext cx="5181600" cy="4351338"/>
          </a:xfrm>
        </p:spPr>
        <p:txBody>
          <a:bodyPr/>
          <a:lstStyle/>
          <a:p>
            <a:r>
              <a:rPr lang="en-US"/>
              <a:t>Dr. Anantha Shekhar, Dr. Thanos Tzounopoulos, Dr. Peter Santa Maria</a:t>
            </a:r>
          </a:p>
          <a:p>
            <a:r>
              <a:rPr lang="en-US"/>
              <a:t>Collaboration with French hearing scientists, plan for annual joint meeting </a:t>
            </a:r>
          </a:p>
          <a:p>
            <a:endParaRPr lang="en-US"/>
          </a:p>
          <a:p>
            <a:r>
              <a:rPr lang="en-US"/>
              <a:t>Thank you to Dr. Sahel!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80A21-91FF-A2C7-50E9-4C997C89B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37" y="1163811"/>
            <a:ext cx="5274982" cy="14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0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83A849-0C1A-1847-98BF-773C14276299}"/>
              </a:ext>
            </a:extLst>
          </p:cNvPr>
          <p:cNvSpPr txBox="1"/>
          <p:nvPr/>
        </p:nvSpPr>
        <p:spPr>
          <a:xfrm>
            <a:off x="430272" y="8397"/>
            <a:ext cx="1132495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Research: Grants and Publications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3BBA7-25CA-0244-BE54-C8F5F43BB33D}"/>
              </a:ext>
            </a:extLst>
          </p:cNvPr>
          <p:cNvSpPr txBox="1"/>
          <p:nvPr/>
        </p:nvSpPr>
        <p:spPr>
          <a:xfrm>
            <a:off x="4964589" y="1611477"/>
            <a:ext cx="722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Selected Publications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BA907-91C6-63F1-A906-4B67AF30E44B}"/>
              </a:ext>
            </a:extLst>
          </p:cNvPr>
          <p:cNvSpPr txBox="1"/>
          <p:nvPr/>
        </p:nvSpPr>
        <p:spPr>
          <a:xfrm>
            <a:off x="5077017" y="2296703"/>
            <a:ext cx="69601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Cell-type-specific plasticity of inhibitory interneurons in the rehabilitation of auditory cortex after peripheral damage.</a:t>
            </a:r>
            <a:endParaRPr lang="en-US" sz="1600" b="1" i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Kumar, G Handy, S </a:t>
            </a:r>
            <a:r>
              <a:rPr lang="en-US" sz="140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Kouvaros</a:t>
            </a:r>
            <a:r>
              <a:rPr lang="en-US" sz="1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Y Zhao, L </a:t>
            </a:r>
            <a:r>
              <a:rPr lang="en-US" sz="140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Ljungqvist</a:t>
            </a:r>
            <a:r>
              <a:rPr lang="en-US" sz="1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Brinson, E Wei, B Bizup, B Doiron, T Tzounopoulos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Communications. 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 13, 2023.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400" b="1" i="1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CRE/DRE dual recombinase transgenic mouse reveals synaptic zinc-mediated thalamocortical neuromodulation</a:t>
            </a:r>
            <a:r>
              <a:rPr lang="en-US" sz="1400" b="1" i="1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i="1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0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400" i="0" u="none" strike="noStrike" kern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Kouvaros</a:t>
            </a:r>
            <a:r>
              <a:rPr lang="en-US" sz="1400" i="0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 </a:t>
            </a:r>
            <a:r>
              <a:rPr lang="en-US" sz="1400" i="0" u="none" strike="noStrike" kern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Bizup</a:t>
            </a:r>
            <a:r>
              <a:rPr lang="en-US" sz="1400" i="0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 Solis, M Kumar, E Ventriglia, FP Curry, M </a:t>
            </a:r>
            <a:r>
              <a:rPr lang="en-US" sz="1400" i="0" u="none" strike="noStrike" kern="12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Michaelides</a:t>
            </a:r>
            <a:r>
              <a:rPr lang="en-US" sz="1400" i="0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 Tzounopoulos</a:t>
            </a:r>
            <a:endParaRPr lang="en-US" sz="1400" i="0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strike="noStrike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 Advances. Jun 9, 2023.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 of stereocilia length during development of hair bundles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JF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Krey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 Chatterjee, J Halford, C Cunningham, BJ Perrin, PG Barr-Gillespie.</a:t>
            </a:r>
            <a:endParaRPr lang="en-US" sz="14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PLOS Biology.  Apr 3, 2023. 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6E03EBA-1E0D-BB94-A341-B0B37CA92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971880"/>
              </p:ext>
            </p:extLst>
          </p:nvPr>
        </p:nvGraphicFramePr>
        <p:xfrm>
          <a:off x="297202" y="4631725"/>
          <a:ext cx="4482615" cy="1870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66971">
                  <a:extLst>
                    <a:ext uri="{9D8B030D-6E8A-4147-A177-3AD203B41FA5}">
                      <a16:colId xmlns:a16="http://schemas.microsoft.com/office/drawing/2014/main" val="518646528"/>
                    </a:ext>
                  </a:extLst>
                </a:gridCol>
                <a:gridCol w="2415644">
                  <a:extLst>
                    <a:ext uri="{9D8B030D-6E8A-4147-A177-3AD203B41FA5}">
                      <a16:colId xmlns:a16="http://schemas.microsoft.com/office/drawing/2014/main" val="177915902"/>
                    </a:ext>
                  </a:extLst>
                </a:gridCol>
              </a:tblGrid>
              <a:tr h="5487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cap="none" spc="6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Otolaryngology 2021 NIH Ranking</a:t>
                      </a:r>
                      <a:endParaRPr lang="en-US" sz="1500" b="1" i="0" u="none" strike="noStrike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697" marR="173697" marT="173697" marB="173697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676754"/>
                  </a:ext>
                </a:extLst>
              </a:tr>
              <a:tr h="431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JOHNS HOPKINS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$14,455,105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extLst>
                  <a:ext uri="{0D108BD9-81ED-4DB2-BD59-A6C34878D82A}">
                    <a16:rowId xmlns:a16="http://schemas.microsoft.com/office/drawing/2014/main" val="3624530316"/>
                  </a:ext>
                </a:extLst>
              </a:tr>
              <a:tr h="431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VANDERBILT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$8,914,300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extLst>
                  <a:ext uri="{0D108BD9-81ED-4DB2-BD59-A6C34878D82A}">
                    <a16:rowId xmlns:a16="http://schemas.microsoft.com/office/drawing/2014/main" val="2935981658"/>
                  </a:ext>
                </a:extLst>
              </a:tr>
              <a:tr h="431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PITT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$7,897,972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87065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B964F8C-D962-BE91-9458-2AD86D5EF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634339"/>
              </p:ext>
            </p:extLst>
          </p:nvPr>
        </p:nvGraphicFramePr>
        <p:xfrm>
          <a:off x="297202" y="2601999"/>
          <a:ext cx="4482615" cy="180929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2241">
                  <a:extLst>
                    <a:ext uri="{9D8B030D-6E8A-4147-A177-3AD203B41FA5}">
                      <a16:colId xmlns:a16="http://schemas.microsoft.com/office/drawing/2014/main" val="518646528"/>
                    </a:ext>
                  </a:extLst>
                </a:gridCol>
                <a:gridCol w="2450374">
                  <a:extLst>
                    <a:ext uri="{9D8B030D-6E8A-4147-A177-3AD203B41FA5}">
                      <a16:colId xmlns:a16="http://schemas.microsoft.com/office/drawing/2014/main" val="1779159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cap="none" spc="6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Otolaryngology 2022 NIH Ranking</a:t>
                      </a:r>
                      <a:endParaRPr lang="en-US" sz="1500" b="1" i="0" u="none" strike="noStrike" cap="none" spc="6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3697" marR="173697" marT="173697" marB="173697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676754"/>
                  </a:ext>
                </a:extLst>
              </a:tr>
              <a:tr h="38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JOHNS HOPKINS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$17,171,505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extLst>
                  <a:ext uri="{0D108BD9-81ED-4DB2-BD59-A6C34878D82A}">
                    <a16:rowId xmlns:a16="http://schemas.microsoft.com/office/drawing/2014/main" val="3624530316"/>
                  </a:ext>
                </a:extLst>
              </a:tr>
              <a:tr h="425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PITT</a:t>
                      </a:r>
                    </a:p>
                  </a:txBody>
                  <a:tcPr marL="22842" marR="22842" marT="22842" marB="115797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$11,856,112</a:t>
                      </a:r>
                      <a:endParaRPr lang="en-US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/>
                </a:tc>
                <a:extLst>
                  <a:ext uri="{0D108BD9-81ED-4DB2-BD59-A6C34878D82A}">
                    <a16:rowId xmlns:a16="http://schemas.microsoft.com/office/drawing/2014/main" val="2935981658"/>
                  </a:ext>
                </a:extLst>
              </a:tr>
              <a:tr h="425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VANDERBILT </a:t>
                      </a:r>
                    </a:p>
                  </a:txBody>
                  <a:tcPr marL="22842" marR="22842" marT="22842" marB="115797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$10,682,026</a:t>
                      </a:r>
                      <a:endParaRPr lang="en-US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42" marR="22842" marT="22842" marB="115797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87065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F66DF59-5CA6-B600-0769-FCC591BCA399}"/>
              </a:ext>
            </a:extLst>
          </p:cNvPr>
          <p:cNvGrpSpPr/>
          <p:nvPr/>
        </p:nvGrpSpPr>
        <p:grpSpPr>
          <a:xfrm>
            <a:off x="297202" y="355197"/>
            <a:ext cx="4482615" cy="1779500"/>
            <a:chOff x="198058" y="1085013"/>
            <a:chExt cx="4359410" cy="1779500"/>
          </a:xfrm>
        </p:grpSpPr>
        <p:graphicFrame>
          <p:nvGraphicFramePr>
            <p:cNvPr id="5" name="Content Placeholder 8">
              <a:extLst>
                <a:ext uri="{FF2B5EF4-FFF2-40B4-BE49-F238E27FC236}">
                  <a16:creationId xmlns:a16="http://schemas.microsoft.com/office/drawing/2014/main" id="{C0C225D1-50B0-B6C6-42F9-ABA1E26D61D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8058" y="1085013"/>
            <a:ext cx="4359410" cy="1779500"/>
          </p:xfrm>
          <a:graphic>
            <a:graphicData uri="http://schemas.openxmlformats.org/drawingml/2006/table">
              <a:tbl>
                <a:tblPr firstRow="1" bandRow="1">
                  <a:tableStyleId>{073A0DAA-6AF3-43AB-8588-CEC1D06C72B9}</a:tableStyleId>
                </a:tblPr>
                <a:tblGrid>
                  <a:gridCol w="136427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3586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282479">
                    <a:extLst>
                      <a:ext uri="{9D8B030D-6E8A-4147-A177-3AD203B41FA5}">
                        <a16:colId xmlns:a16="http://schemas.microsoft.com/office/drawing/2014/main" val="1954772703"/>
                      </a:ext>
                    </a:extLst>
                  </a:gridCol>
                </a:tblGrid>
                <a:tr h="552623">
                  <a:tc gridSpan="2">
                    <a:txBody>
                      <a:bodyPr/>
                      <a:lstStyle/>
                      <a:p>
                        <a:pPr algn="ctr"/>
                        <a:r>
                          <a:rPr lang="en-US" sz="1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PHRC 2022-2023 Active NIH Grants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pPr algn="l"/>
                        <a:endParaRPr lang="en-US" dirty="0"/>
                      </a:p>
                    </a:txBody>
                    <a:tcPr anchor="ctr"/>
                  </a:tc>
                  <a:tc rowSpan="4">
                    <a:txBody>
                      <a:bodyPr/>
                      <a:lstStyle/>
                      <a:p>
                        <a:pPr algn="ctr"/>
                        <a:endPara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653858637"/>
                    </a:ext>
                  </a:extLst>
                </a:tr>
                <a:tr h="386037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R</a:t>
                        </a:r>
                        <a:r>
                          <a: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01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</a:t>
                        </a:r>
                      </a:p>
                    </a:txBody>
                    <a:tcPr marL="9525" marR="9525" marT="9525" marB="0" anchor="ctr">
                      <a:lnR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vMerge="1">
                    <a:txBody>
                      <a:bodyPr/>
                      <a:lstStyle/>
                      <a:p>
                        <a:pPr algn="ctr" fontAlgn="b"/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ctr"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139598523"/>
                    </a:ext>
                  </a:extLst>
                </a:tr>
                <a:tr h="386037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R</a:t>
                        </a:r>
                        <a:r>
                          <a: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00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</a:t>
                        </a:r>
                      </a:p>
                    </a:txBody>
                    <a:tcPr anchor="ctr">
                      <a:lnR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vMerge="1">
                    <a:txBody>
                      <a:bodyPr/>
                      <a:lstStyle/>
                      <a:p>
                        <a:pPr algn="ctr"/>
                        <a:endPara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lnT w="12700" cap="flat" cmpd="sng" algn="ctr">
                        <a:solidFill>
                          <a:schemeClr val="accent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67346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R</a:t>
                        </a:r>
                        <a:r>
                          <a: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21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b"/>
                        <a:r>
                          <a:rPr lang="en-US" sz="1200" b="0" i="0" u="none" strike="noStrike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</a:t>
                        </a:r>
                      </a:p>
                    </a:txBody>
                    <a:tcPr marL="9525" marR="9525" marT="9525" marB="0" anchor="ctr">
                      <a:lnR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vMerge="1">
                    <a:txBody>
                      <a:bodyPr/>
                      <a:lstStyle/>
                      <a:p>
                        <a:pPr algn="ctr" fontAlgn="b"/>
                        <a:endPara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9525" marR="9525" marT="9525" marB="0" anchor="ctr">
                      <a:lnT w="12700" cap="flat" cmpd="sng" algn="ctr">
                        <a:solidFill>
                          <a:schemeClr val="accent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33D8F2-4201-9E5D-6ACB-C398752B99A3}"/>
                </a:ext>
              </a:extLst>
            </p:cNvPr>
            <p:cNvSpPr/>
            <p:nvPr/>
          </p:nvSpPr>
          <p:spPr>
            <a:xfrm>
              <a:off x="2326328" y="1085891"/>
              <a:ext cx="2231140" cy="1778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$4 Million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year in grants (NIH, NSF, DoD, Foundations)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6B8315-8410-667D-067A-BDF9E5C1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77072" cy="68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3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D84B9-E232-7BFD-1DBF-5398D93A7C59}"/>
              </a:ext>
            </a:extLst>
          </p:cNvPr>
          <p:cNvSpPr txBox="1"/>
          <p:nvPr/>
        </p:nvSpPr>
        <p:spPr>
          <a:xfrm>
            <a:off x="546021" y="1949643"/>
            <a:ext cx="11331942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unique collaborative graduate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ogram, designed to train the next generation of hearing and vision researchers both in basic and translational research.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90797-623F-7867-44F1-0B357B64646B}"/>
              </a:ext>
            </a:extLst>
          </p:cNvPr>
          <p:cNvSpPr txBox="1"/>
          <p:nvPr/>
        </p:nvSpPr>
        <p:spPr>
          <a:xfrm>
            <a:off x="546020" y="2823408"/>
            <a:ext cx="11331942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will attract and train top graduate students and leverage the strengths of our world-class hearing and vision sciences programs. As such, this program will train new graduate students and serve the needs of our faculty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B296B-7239-7EC7-3A62-E34F7EAF2176}"/>
              </a:ext>
            </a:extLst>
          </p:cNvPr>
          <p:cNvSpPr txBox="1"/>
          <p:nvPr/>
        </p:nvSpPr>
        <p:spPr>
          <a:xfrm>
            <a:off x="546019" y="3993536"/>
            <a:ext cx="11331943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departments of Otolaryngology (2), Ophthalmology (2) and Brain Institute (1) will fund 5 students per year for the first 5 years,  and then we will apply for a T32 training grant to continue support.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9D8092-022A-0976-BEFE-95CA6F19A7D4}"/>
              </a:ext>
            </a:extLst>
          </p:cNvPr>
          <p:cNvSpPr txBox="1"/>
          <p:nvPr/>
        </p:nvSpPr>
        <p:spPr>
          <a:xfrm>
            <a:off x="546021" y="4867300"/>
            <a:ext cx="1133194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Approved by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SoM.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Currently in the process of being approved by the University.  Anticipated enrollment – Spring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DB165-9574-CC42-904A-654870048735}"/>
              </a:ext>
            </a:extLst>
          </p:cNvPr>
          <p:cNvSpPr txBox="1"/>
          <p:nvPr/>
        </p:nvSpPr>
        <p:spPr>
          <a:xfrm>
            <a:off x="152402" y="152400"/>
            <a:ext cx="12191998" cy="1061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Graduate Certificate Program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Hearing Vision Sciences is live!</a:t>
            </a:r>
          </a:p>
        </p:txBody>
      </p:sp>
      <p:graphicFrame>
        <p:nvGraphicFramePr>
          <p:cNvPr id="13" name="TextBox 5">
            <a:extLst>
              <a:ext uri="{FF2B5EF4-FFF2-40B4-BE49-F238E27FC236}">
                <a16:creationId xmlns:a16="http://schemas.microsoft.com/office/drawing/2014/main" id="{9279B54F-D22D-3ADA-81F0-7CD6517834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537383"/>
              </p:ext>
            </p:extLst>
          </p:nvPr>
        </p:nvGraphicFramePr>
        <p:xfrm>
          <a:off x="632085" y="1009324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0EAB4E2-93A6-EFB3-9740-DD286A0498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2"/>
          <a:stretch/>
        </p:blipFill>
        <p:spPr>
          <a:xfrm>
            <a:off x="6613626" y="5569301"/>
            <a:ext cx="1596481" cy="1186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0EB56-86F5-45E7-2CFA-884A6AEE9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461" y="5603346"/>
            <a:ext cx="1219273" cy="1219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C2DF3-ED53-3676-FAE0-65F9741C4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5413" y="5536958"/>
            <a:ext cx="1219273" cy="1219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3F1F-BC42-CBC1-AA6F-42498F983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5057" y="5585791"/>
            <a:ext cx="1596480" cy="12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BFC0-9DF0-6210-EC88-F9CCEFED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19" y="2770992"/>
            <a:ext cx="7747581" cy="1411441"/>
          </a:xfrm>
        </p:spPr>
        <p:txBody>
          <a:bodyPr>
            <a:normAutofit/>
          </a:bodyPr>
          <a:lstStyle/>
          <a:p>
            <a:r>
              <a:rPr lang="en-US" sz="2800" b="1" dirty="0"/>
              <a:t>$ 1M for improving Head and Neck Cancer in Patients with Intellectual Disabilities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D5B567-6EE1-CBE4-E9B5-77C144CE2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87" b="27243"/>
          <a:stretch/>
        </p:blipFill>
        <p:spPr>
          <a:xfrm>
            <a:off x="610649" y="2957644"/>
            <a:ext cx="3135512" cy="94271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3594D95-630A-2AB8-3A3D-AE2817B42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63181" y="4254123"/>
            <a:ext cx="1230449" cy="12249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645C56-8E3B-F22B-1667-099552583236}"/>
              </a:ext>
            </a:extLst>
          </p:cNvPr>
          <p:cNvSpPr txBox="1">
            <a:spLocks/>
          </p:cNvSpPr>
          <p:nvPr/>
        </p:nvSpPr>
        <p:spPr>
          <a:xfrm>
            <a:off x="4518253" y="4087008"/>
            <a:ext cx="7599912" cy="1411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$200K for new Head and Neck Cancer Patient Navigator Program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054DA8-D704-0342-AC14-789C95279EF5}"/>
              </a:ext>
            </a:extLst>
          </p:cNvPr>
          <p:cNvSpPr txBox="1">
            <a:spLocks/>
          </p:cNvSpPr>
          <p:nvPr/>
        </p:nvSpPr>
        <p:spPr>
          <a:xfrm>
            <a:off x="4444419" y="5677529"/>
            <a:ext cx="7399615" cy="1411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$ 100K for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Early Head and Neck Cancer Detection through Liquid Biopsy Technology</a:t>
            </a:r>
          </a:p>
          <a:p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E9C9D-A702-917D-11E9-7FD9F0AE4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63" y="5650492"/>
            <a:ext cx="2794087" cy="11207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736DCE-FABA-FEC3-465B-75DE74F7E5E1}"/>
              </a:ext>
            </a:extLst>
          </p:cNvPr>
          <p:cNvSpPr txBox="1">
            <a:spLocks/>
          </p:cNvSpPr>
          <p:nvPr/>
        </p:nvSpPr>
        <p:spPr>
          <a:xfrm>
            <a:off x="4444418" y="1222299"/>
            <a:ext cx="7747581" cy="1411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$ 100K Weigand Entrepreneurial Research Award to Dr. Catherine Palmer for </a:t>
            </a:r>
            <a:r>
              <a:rPr lang="en-US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LiDIA</a:t>
            </a:r>
            <a:r>
              <a:rPr lang="en-US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Listening, </a:t>
            </a:r>
            <a:r>
              <a:rPr lang="en-US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iDentification</a:t>
            </a:r>
            <a:r>
              <a:rPr lang="en-US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Instant Amplification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AED9-8BB7-B400-E8E6-9E82ED36F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569" y="1292645"/>
            <a:ext cx="2163159" cy="1493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00728-4FBF-4FE1-2B70-2360A40FD545}"/>
              </a:ext>
            </a:extLst>
          </p:cNvPr>
          <p:cNvSpPr txBox="1"/>
          <p:nvPr/>
        </p:nvSpPr>
        <p:spPr>
          <a:xfrm>
            <a:off x="2007704" y="145107"/>
            <a:ext cx="962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New Foundation Grants to the Department</a:t>
            </a:r>
          </a:p>
        </p:txBody>
      </p:sp>
    </p:spTree>
    <p:extLst>
      <p:ext uri="{BB962C8B-B14F-4D97-AF65-F5344CB8AC3E}">
        <p14:creationId xmlns:p14="http://schemas.microsoft.com/office/powerpoint/2010/main" val="278386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725A-DD9A-C6A4-D333-4BD32698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931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Priorities for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39B6-6337-5527-E5D8-08C7DEDBC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5339"/>
            <a:ext cx="10972800" cy="80335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Ensuring patients have access to the world class care, at the right place, at the right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EF16B-19D3-BB89-44E0-D952A1E8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FAF8-786F-7C4F-9F1B-B820815ED72A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D99BE07-9B2F-7DF8-6806-B8B36CE6BFD3}"/>
              </a:ext>
            </a:extLst>
          </p:cNvPr>
          <p:cNvGraphicFramePr>
            <a:graphicFrameLocks noGrp="1"/>
          </p:cNvGraphicFramePr>
          <p:nvPr/>
        </p:nvGraphicFramePr>
        <p:xfrm>
          <a:off x="4190984" y="1972617"/>
          <a:ext cx="7391415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5">
                  <a:extLst>
                    <a:ext uri="{9D8B030D-6E8A-4147-A177-3AD203B41FA5}">
                      <a16:colId xmlns:a16="http://schemas.microsoft.com/office/drawing/2014/main" val="3786696341"/>
                    </a:ext>
                  </a:extLst>
                </a:gridCol>
                <a:gridCol w="2463805">
                  <a:extLst>
                    <a:ext uri="{9D8B030D-6E8A-4147-A177-3AD203B41FA5}">
                      <a16:colId xmlns:a16="http://schemas.microsoft.com/office/drawing/2014/main" val="3692345024"/>
                    </a:ext>
                  </a:extLst>
                </a:gridCol>
                <a:gridCol w="2463805">
                  <a:extLst>
                    <a:ext uri="{9D8B030D-6E8A-4147-A177-3AD203B41FA5}">
                      <a16:colId xmlns:a16="http://schemas.microsoft.com/office/drawing/2014/main" val="4128690568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Head and Neck Cancer Center at UPMC Shadyside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Pittsburgh Hearing Institute at UPMC Mercy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FF"/>
                          </a:solidFill>
                        </a:rPr>
                        <a:t>EEI/PUH Remaining Services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45093270"/>
                  </a:ext>
                </a:extLst>
              </a:tr>
              <a:tr h="280416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Alignment with radiation and medical oncology services currently located at Shadyside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Access to translational research and clinical trials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Surgeons operating there yet seeing patients at EEI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Vestibular patients traveling to tertiary hospital for outpatient services.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Opportunity to co-locate clinics and labs to foster new clinical innovation and research.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Neurosurgery-facing surgeries, skull base and rhinology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Maxillofacial trauma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Administrative suite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Smaller head and neck footprint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64104616"/>
                  </a:ext>
                </a:extLst>
              </a:tr>
            </a:tbl>
          </a:graphicData>
        </a:graphic>
      </p:graphicFrame>
      <p:pic>
        <p:nvPicPr>
          <p:cNvPr id="6" name="Picture 5" descr="A picture containing symbol, emblem, logo, trademark&#10;&#10;Description automatically generated">
            <a:extLst>
              <a:ext uri="{FF2B5EF4-FFF2-40B4-BE49-F238E27FC236}">
                <a16:creationId xmlns:a16="http://schemas.microsoft.com/office/drawing/2014/main" id="{D59D4B5E-BC47-4336-BDB1-B7B3F7D5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83" y="2168865"/>
            <a:ext cx="3431179" cy="3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4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898A-8BB9-52E2-6010-FE1AE860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254235"/>
            <a:ext cx="10515600" cy="1325563"/>
          </a:xfrm>
        </p:spPr>
        <p:txBody>
          <a:bodyPr/>
          <a:lstStyle/>
          <a:p>
            <a:r>
              <a:rPr lang="en-US" dirty="0"/>
              <a:t>Priorities for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9A51-4F01-7476-988C-EE8CED0CA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2" y="2042925"/>
            <a:ext cx="8107017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Pittsburgh Hearing Institute </a:t>
            </a:r>
          </a:p>
          <a:p>
            <a:r>
              <a:rPr lang="en-US" sz="2400" dirty="0"/>
              <a:t>Creation of a Head and Neck Cancer Center, in conjunction with Dr. Ferris and the UPMC Hillman Cancer Center</a:t>
            </a:r>
          </a:p>
          <a:p>
            <a:pPr lvl="1"/>
            <a:r>
              <a:rPr lang="en-US" sz="2000" dirty="0"/>
              <a:t>Consolidation of strengths in head and neck cancer translational research, clinical care, and patient outreach in a single center at SHY hospital</a:t>
            </a:r>
          </a:p>
          <a:p>
            <a:pPr lvl="1"/>
            <a:r>
              <a:rPr lang="en-US" sz="2000" dirty="0"/>
              <a:t>Latest technology</a:t>
            </a:r>
          </a:p>
          <a:p>
            <a:pPr lvl="1"/>
            <a:r>
              <a:rPr lang="en-US" sz="2000" dirty="0"/>
              <a:t>Kick-off at Winter Academy in Naples</a:t>
            </a:r>
          </a:p>
          <a:p>
            <a:r>
              <a:rPr lang="en-US" sz="2400" dirty="0"/>
              <a:t>Focus on other Divisions</a:t>
            </a:r>
          </a:p>
          <a:p>
            <a:pPr lvl="1"/>
            <a:r>
              <a:rPr lang="en-US" sz="2000" dirty="0"/>
              <a:t>Facial plastic surgery, UPMC Facial Nerve Center </a:t>
            </a:r>
          </a:p>
          <a:p>
            <a:pPr lvl="1"/>
            <a:r>
              <a:rPr lang="en-US" sz="2000" dirty="0"/>
              <a:t>Laryngology, growing our footprint in the arts community in Pittsburgh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1FDE9-5F1E-46DB-FE67-8FFA7C66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018" y="463737"/>
            <a:ext cx="3402651" cy="564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69531-8AA2-8BEA-C677-2780DE07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98" y="254235"/>
            <a:ext cx="1967077" cy="1358220"/>
          </a:xfrm>
          <a:prstGeom prst="rect">
            <a:avLst/>
          </a:prstGeom>
        </p:spPr>
      </p:pic>
      <p:pic>
        <p:nvPicPr>
          <p:cNvPr id="6" name="Picture 5" descr="A person wearing a white coat&#10;&#10;Description automatically generated with medium confidence">
            <a:extLst>
              <a:ext uri="{FF2B5EF4-FFF2-40B4-BE49-F238E27FC236}">
                <a16:creationId xmlns:a16="http://schemas.microsoft.com/office/drawing/2014/main" id="{E1DACDA4-7540-3E16-10B2-D18167EB35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955"/>
          <a:stretch/>
        </p:blipFill>
        <p:spPr bwMode="auto">
          <a:xfrm>
            <a:off x="9252174" y="1612455"/>
            <a:ext cx="2131712" cy="2236978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9F21E-4826-5BE8-804B-1D9639A96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019" y="4059596"/>
            <a:ext cx="2117867" cy="21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4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D4C0DE-88F5-4304-AF97-F956FC65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209251"/>
            <a:ext cx="10515600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00F796A-D88E-4407-99A5-C607996C6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2976"/>
              </p:ext>
            </p:extLst>
          </p:nvPr>
        </p:nvGraphicFramePr>
        <p:xfrm>
          <a:off x="222511" y="1862182"/>
          <a:ext cx="4927600" cy="361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4443DF-AD25-7FBB-B81A-DFB78A6E64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481" b="26792"/>
          <a:stretch/>
        </p:blipFill>
        <p:spPr>
          <a:xfrm rot="10800000">
            <a:off x="0" y="1744065"/>
            <a:ext cx="12225619" cy="44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50D7-8544-E9F5-DDBC-8F5DC6CC6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B9543-62BA-0059-CE11-828F1C991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Faculty recruitment</a:t>
            </a:r>
          </a:p>
          <a:p>
            <a:r>
              <a:rPr lang="en-US" dirty="0"/>
              <a:t>Clinical growth and research</a:t>
            </a:r>
          </a:p>
          <a:p>
            <a:r>
              <a:rPr lang="en-US" dirty="0"/>
              <a:t>Pittsburgh Hearing Institute</a:t>
            </a:r>
          </a:p>
          <a:p>
            <a:r>
              <a:rPr lang="en-US" dirty="0"/>
              <a:t>New Foundation grants</a:t>
            </a:r>
          </a:p>
          <a:p>
            <a:r>
              <a:rPr lang="en-US" dirty="0"/>
              <a:t>Priorities for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4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DA3B3-F140-34A9-0357-2C693EF9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Faculty Recruitment by the numbers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B94B93-EDCA-7DE0-2E3D-EA37E1207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679421"/>
              </p:ext>
            </p:extLst>
          </p:nvPr>
        </p:nvGraphicFramePr>
        <p:xfrm>
          <a:off x="632085" y="2596100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781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6A7F5-06C4-B162-E4C3-BC7DEE926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52" y="-134729"/>
            <a:ext cx="10176151" cy="1097519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Recruitment: Assistant Professors (Clinical)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a white coat&#10;&#10;Description automatically generated with medium confidence">
            <a:extLst>
              <a:ext uri="{FF2B5EF4-FFF2-40B4-BE49-F238E27FC236}">
                <a16:creationId xmlns:a16="http://schemas.microsoft.com/office/drawing/2014/main" id="{4DA62B2E-9021-8DC5-8088-780DC6EA0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955"/>
          <a:stretch/>
        </p:blipFill>
        <p:spPr bwMode="auto">
          <a:xfrm>
            <a:off x="704251" y="997947"/>
            <a:ext cx="2269327" cy="2381389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D3C420D-645C-0ACB-7481-3ACADE3F4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7264" r="4467" b="25512"/>
          <a:stretch/>
        </p:blipFill>
        <p:spPr>
          <a:xfrm>
            <a:off x="3422883" y="962790"/>
            <a:ext cx="2432849" cy="2425260"/>
          </a:xfrm>
          <a:prstGeom prst="rect">
            <a:avLst/>
          </a:prstGeom>
          <a:effectLst/>
        </p:spPr>
      </p:pic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91D66474-1E44-505A-DC0E-FECCF407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176" y="997947"/>
            <a:ext cx="2600573" cy="22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2DB9D5-4B4C-3AC9-CF43-32E80630DC51}"/>
              </a:ext>
            </a:extLst>
          </p:cNvPr>
          <p:cNvSpPr txBox="1"/>
          <p:nvPr/>
        </p:nvSpPr>
        <p:spPr>
          <a:xfrm>
            <a:off x="821590" y="3463977"/>
            <a:ext cx="2034647" cy="179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4944">
              <a:spcAft>
                <a:spcPts val="600"/>
              </a:spcAft>
            </a:pPr>
            <a:r>
              <a:rPr lang="en-US" sz="136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Christina </a:t>
            </a:r>
            <a:r>
              <a:rPr lang="en-US" sz="1368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Yver</a:t>
            </a:r>
            <a:r>
              <a:rPr lang="en-US" sz="136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MD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Facial Plastic Surgeon, Facial Nerve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Residency: University of Pennsylvania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Fellowship: Harvard/MEEI Facial Nerve Center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4670E-EB5E-65B9-F69A-6F1CE4A29945}"/>
              </a:ext>
            </a:extLst>
          </p:cNvPr>
          <p:cNvSpPr txBox="1"/>
          <p:nvPr/>
        </p:nvSpPr>
        <p:spPr>
          <a:xfrm>
            <a:off x="3588086" y="3463977"/>
            <a:ext cx="2267645" cy="179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4944">
              <a:spcAft>
                <a:spcPts val="600"/>
              </a:spcAft>
            </a:pPr>
            <a:r>
              <a:rPr lang="en-US" sz="136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Kevin </a:t>
            </a:r>
            <a:r>
              <a:rPr lang="en-US" sz="1368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Contera</a:t>
            </a:r>
            <a:r>
              <a:rPr lang="en-US" sz="136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MD MPH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 and Neck and Microvascular Reconstructive Surgery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Residency: Cleveland Clinic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Fellowship: MD Anderson Cancer Center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CE87C-C22D-50FE-EA50-288ACDD74D93}"/>
              </a:ext>
            </a:extLst>
          </p:cNvPr>
          <p:cNvSpPr txBox="1"/>
          <p:nvPr/>
        </p:nvSpPr>
        <p:spPr>
          <a:xfrm>
            <a:off x="9186109" y="3429000"/>
            <a:ext cx="2118601" cy="158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4944">
              <a:spcAft>
                <a:spcPts val="600"/>
              </a:spcAft>
            </a:pPr>
            <a:r>
              <a:rPr lang="en-US" sz="136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Thomas </a:t>
            </a:r>
            <a:r>
              <a:rPr lang="en-US" sz="1368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Kaffenberger</a:t>
            </a:r>
            <a:r>
              <a:rPr lang="en-US" sz="136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MD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Sleep Medicine and Surgery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Residency: Pittsburgh</a:t>
            </a:r>
          </a:p>
          <a:p>
            <a:pPr algn="ctr" defTabSz="694944">
              <a:spcAft>
                <a:spcPts val="600"/>
              </a:spcAft>
            </a:pPr>
            <a:r>
              <a:rPr lang="en-US" sz="13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Fellowship: Thomas Jefferson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07C07-7821-78B5-7770-28E4CE916F27}"/>
              </a:ext>
            </a:extLst>
          </p:cNvPr>
          <p:cNvSpPr txBox="1"/>
          <p:nvPr/>
        </p:nvSpPr>
        <p:spPr>
          <a:xfrm>
            <a:off x="6180218" y="3414066"/>
            <a:ext cx="21186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4944">
              <a:spcAft>
                <a:spcPts val="600"/>
              </a:spcAft>
            </a:pPr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Chloe Santa Maria MD</a:t>
            </a:r>
          </a:p>
          <a:p>
            <a:pPr algn="ctr" defTabSz="694944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Laryngology</a:t>
            </a:r>
          </a:p>
          <a:p>
            <a:pPr algn="ctr" defTabSz="694944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Residency: Stanford University</a:t>
            </a:r>
          </a:p>
          <a:p>
            <a:pPr algn="ctr" defTabSz="694944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Fellowship: University of Southern California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DDDF07-003C-5FB8-989E-56B5A32AF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997947"/>
            <a:ext cx="2287041" cy="2287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1C8EE4-2AA7-3429-B9E3-844929966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3" y="5463612"/>
            <a:ext cx="2420674" cy="624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80C0F-EE35-9294-E220-AED323BBF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854" y="5449893"/>
            <a:ext cx="1964160" cy="566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5F65A1-AA92-EA49-03DA-13840BA4F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0577" y="5413266"/>
            <a:ext cx="2170240" cy="693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F877F-C7F1-B85A-A8C8-7567FEBF3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0843" y="5407770"/>
            <a:ext cx="2176906" cy="6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2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6F74A-1A90-B71E-5BB3-1BB6E50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Recruitment: Assistant Professors (Research)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9D80D-F3DF-4050-B723-3ECE1D796D03}"/>
              </a:ext>
            </a:extLst>
          </p:cNvPr>
          <p:cNvSpPr txBox="1"/>
          <p:nvPr/>
        </p:nvSpPr>
        <p:spPr>
          <a:xfrm>
            <a:off x="1530401" y="3775750"/>
            <a:ext cx="499938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6656">
              <a:spcAft>
                <a:spcPts val="600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Angela L </a:t>
            </a:r>
            <a:r>
              <a:rPr lang="en-US" sz="16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Mazul</a:t>
            </a: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PhD MPH</a:t>
            </a:r>
          </a:p>
          <a:p>
            <a:pPr algn="ctr" defTabSz="67665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 and Neck Cancer Epidemiology and Population Sciences </a:t>
            </a:r>
          </a:p>
          <a:p>
            <a:pPr algn="ctr" defTabSz="67665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Hillman Cancer Center</a:t>
            </a:r>
          </a:p>
          <a:p>
            <a:pPr algn="ctr" defTabSz="67665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 Position: Washington University Department of Otolaryngology-Head and Neck Surgery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3A23F-9ADC-C103-22EB-794E25E49943}"/>
              </a:ext>
            </a:extLst>
          </p:cNvPr>
          <p:cNvSpPr txBox="1"/>
          <p:nvPr/>
        </p:nvSpPr>
        <p:spPr>
          <a:xfrm>
            <a:off x="6755453" y="3775750"/>
            <a:ext cx="3752322" cy="13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6656">
              <a:spcAft>
                <a:spcPts val="600"/>
              </a:spcAft>
            </a:pPr>
            <a:r>
              <a:rPr lang="en-US" sz="133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Melissa McGovern PhD</a:t>
            </a:r>
          </a:p>
          <a:p>
            <a:pPr algn="ctr" defTabSz="676656">
              <a:spcAft>
                <a:spcPts val="600"/>
              </a:spcAft>
            </a:pPr>
            <a:r>
              <a:rPr lang="en-US" sz="133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Therapy, Hearing Loss </a:t>
            </a:r>
          </a:p>
          <a:p>
            <a:pPr algn="ctr" defTabSz="676656">
              <a:spcAft>
                <a:spcPts val="600"/>
              </a:spcAft>
            </a:pPr>
            <a:r>
              <a:rPr lang="en-US" sz="133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Pittsburgh Hearing Research Center</a:t>
            </a:r>
          </a:p>
          <a:p>
            <a:pPr algn="ctr" defTabSz="676656">
              <a:spcAft>
                <a:spcPts val="600"/>
              </a:spcAft>
            </a:pPr>
            <a:r>
              <a:rPr lang="en-US" sz="133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 Position: postdoc, Baylor College of Medicine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D301B-80DD-6987-5D85-BE8454AC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887" y="1779445"/>
            <a:ext cx="2018080" cy="2000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6BB77-2933-086F-5BCA-7161752AD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39" y="1876339"/>
            <a:ext cx="2426073" cy="1857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0471F-A226-96B8-CC52-84178DBC3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547" y="5572016"/>
            <a:ext cx="1818337" cy="122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D0CD6-3A9E-5948-2EE4-E811BD157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681" y="5365476"/>
            <a:ext cx="1492524" cy="14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9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6F74A-1A90-B71E-5BB3-1BB6E50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Recruitment: Associate Professors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9D80D-F3DF-4050-B723-3ECE1D796D03}"/>
              </a:ext>
            </a:extLst>
          </p:cNvPr>
          <p:cNvSpPr txBox="1"/>
          <p:nvPr/>
        </p:nvSpPr>
        <p:spPr>
          <a:xfrm>
            <a:off x="1892894" y="5009587"/>
            <a:ext cx="3807288" cy="179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8368">
              <a:spcAft>
                <a:spcPts val="600"/>
              </a:spcAft>
            </a:pPr>
            <a:r>
              <a:rPr lang="en-US" sz="129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Garret </a:t>
            </a:r>
            <a:r>
              <a:rPr lang="en-US" sz="1296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Choby</a:t>
            </a:r>
            <a:r>
              <a:rPr lang="en-US" sz="129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MD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Rhinology and Skull Base Surgery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Residency: Pittsburgh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Fellowship: Stanford University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 Position: Vice Chair of Quality, Mayo Clinic Department of Otolaryngology-Head and Neck Surgery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3A23F-9ADC-C103-22EB-794E25E49943}"/>
              </a:ext>
            </a:extLst>
          </p:cNvPr>
          <p:cNvSpPr txBox="1"/>
          <p:nvPr/>
        </p:nvSpPr>
        <p:spPr>
          <a:xfrm>
            <a:off x="5880949" y="4942962"/>
            <a:ext cx="4495815" cy="179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8368">
              <a:spcAft>
                <a:spcPts val="600"/>
              </a:spcAft>
            </a:pPr>
            <a:r>
              <a:rPr lang="en-US" sz="129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Jessica Maxwell MD MPH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Pittsburgh VA Chief and Associate Residency Program Director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Head and Neck Surgery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Residency and Fellowship: Pittsburgh</a:t>
            </a:r>
          </a:p>
          <a:p>
            <a:pPr algn="ctr" defTabSz="658368">
              <a:spcAft>
                <a:spcPts val="600"/>
              </a:spcAft>
            </a:pPr>
            <a:r>
              <a:rPr lang="en-US" sz="129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 Position: Chief, Washington DC VA/Georgetown University Department of Otolaryngology-Head and Neck Surgery</a:t>
            </a:r>
            <a:endParaRPr lang="en-US" dirty="0"/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8C9A83BF-7832-0C89-B0E1-515CFC7F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1" y="1705734"/>
            <a:ext cx="2099842" cy="3174565"/>
          </a:xfrm>
          <a:prstGeom prst="rect">
            <a:avLst/>
          </a:prstGeom>
        </p:spPr>
      </p:pic>
      <p:pic>
        <p:nvPicPr>
          <p:cNvPr id="9" name="Picture 8" descr="A person wearing a black suit&#10;&#10;Description automatically generated">
            <a:extLst>
              <a:ext uri="{FF2B5EF4-FFF2-40B4-BE49-F238E27FC236}">
                <a16:creationId xmlns:a16="http://schemas.microsoft.com/office/drawing/2014/main" id="{E476C5D0-B4E3-91FE-5D79-76E1B2B49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19" y="1794793"/>
            <a:ext cx="2423309" cy="3029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C4F534-3831-22B2-C466-BC1D9433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36" y="2499659"/>
            <a:ext cx="1371600" cy="148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D1914-EF16-AD5A-DA09-40FE289B1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309" y="2231667"/>
            <a:ext cx="22733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F17451-32C8-3E1F-8F0E-232569A1D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5709" y="3491120"/>
            <a:ext cx="196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6F74A-1A90-B71E-5BB3-1BB6E50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076" y="286397"/>
            <a:ext cx="5108472" cy="171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Division Chief of Head and Neck Microvascular Reconstruction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F5262-E55C-D491-4F12-7CE540F46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" r="857" b="2"/>
          <a:stretch/>
        </p:blipFill>
        <p:spPr>
          <a:xfrm>
            <a:off x="477905" y="534677"/>
            <a:ext cx="4078853" cy="5170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9D80D-F3DF-4050-B723-3ECE1D796D03}"/>
              </a:ext>
            </a:extLst>
          </p:cNvPr>
          <p:cNvSpPr txBox="1"/>
          <p:nvPr/>
        </p:nvSpPr>
        <p:spPr>
          <a:xfrm>
            <a:off x="5168459" y="2131921"/>
            <a:ext cx="4596245" cy="37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Matthew Spector MD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Professor, Division Chief of Head and Neck Surgical Oncology and Microvascular Reconstruction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Residency: University of Michigan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Fellowship: University of Michigan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Previous Position: Co-director of Head and Neck Cancer Program, University of Michigan Department of Otolaryngology-Head and Neck Surgery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0DE1F-0FC2-2D6E-6CA3-3DFB5DC0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48" y="3140256"/>
            <a:ext cx="1422400" cy="142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5DF3D-AC37-A3F5-05F3-63ECF321756E}"/>
              </a:ext>
            </a:extLst>
          </p:cNvPr>
          <p:cNvSpPr txBox="1"/>
          <p:nvPr/>
        </p:nvSpPr>
        <p:spPr>
          <a:xfrm>
            <a:off x="605507" y="5955706"/>
            <a:ext cx="1038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Immediate Positive Impact on Resident and Fellow teaching, free flap volume and case duration, </a:t>
            </a:r>
            <a:r>
              <a:rPr lang="en-US" dirty="0" err="1"/>
              <a:t>comraderie</a:t>
            </a:r>
            <a:r>
              <a:rPr lang="en-US" dirty="0"/>
              <a:t> in Head and Neck Division</a:t>
            </a:r>
          </a:p>
        </p:txBody>
      </p:sp>
    </p:spTree>
    <p:extLst>
      <p:ext uri="{BB962C8B-B14F-4D97-AF65-F5344CB8AC3E}">
        <p14:creationId xmlns:p14="http://schemas.microsoft.com/office/powerpoint/2010/main" val="214876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6F74A-1A90-B71E-5BB3-1BB6E50E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847" y="230730"/>
            <a:ext cx="5944568" cy="171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Division Chief of Otology and Neurotology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12CA4AAE-B107-2007-3CC3-EE5304811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9" r="13411" b="-1"/>
          <a:stretch/>
        </p:blipFill>
        <p:spPr>
          <a:xfrm>
            <a:off x="642419" y="294989"/>
            <a:ext cx="3872455" cy="4908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9D80D-F3DF-4050-B723-3ECE1D796D03}"/>
              </a:ext>
            </a:extLst>
          </p:cNvPr>
          <p:cNvSpPr txBox="1"/>
          <p:nvPr/>
        </p:nvSpPr>
        <p:spPr>
          <a:xfrm>
            <a:off x="4696654" y="1544082"/>
            <a:ext cx="6582196" cy="37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Peter Santa Maria MD PhD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Professor, Division Chief of Neurotology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Vice Chair, Clinical and Translational Research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Director of Faculty Innovation, University of Pittsburgh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Residency: University of Perth (Australia)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Fellowship: Stanford University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Previous Position: Associate Professor, Stanford University Department of Otolaryngology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Associate Director, Stanford University SPARK Program in Entrepreneurship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Director, Global SPARK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DD8F5-8B46-7878-46CB-B7A62961C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9" y="5498703"/>
            <a:ext cx="4450295" cy="1153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E4BA2-D5F5-2E72-CA43-D03FF5B7C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156" y="5771710"/>
            <a:ext cx="38100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8DDA5-76A6-271D-3F6E-F427E883A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11" b="15700"/>
          <a:stretch/>
        </p:blipFill>
        <p:spPr>
          <a:xfrm>
            <a:off x="4772306" y="5256609"/>
            <a:ext cx="2299591" cy="1430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7F283B-3831-2334-CCF7-208BC077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4156" y="1913668"/>
            <a:ext cx="1964160" cy="5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1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5-59F9-6013-C071-FA6440C7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3" y="61411"/>
            <a:ext cx="8305800" cy="652809"/>
          </a:xfrm>
        </p:spPr>
        <p:txBody>
          <a:bodyPr anchor="b">
            <a:normAutofit fontScale="90000"/>
          </a:bodyPr>
          <a:lstStyle/>
          <a:p>
            <a:r>
              <a:rPr lang="en-US" sz="3600" dirty="0"/>
              <a:t>UPMC Otolaryngology Service Line Expansion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D0BC0-92F7-BC73-2CA4-85524CD2F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9" t="16505" r="21737" b="15614"/>
          <a:stretch/>
        </p:blipFill>
        <p:spPr>
          <a:xfrm>
            <a:off x="128538" y="848412"/>
            <a:ext cx="8741448" cy="51611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DCDEF-9A66-903A-E5E7-08B9E442A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8523" y="797498"/>
            <a:ext cx="2942813" cy="516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New UPP Sites</a:t>
            </a:r>
            <a:endParaRPr lang="en-US" sz="1800" b="1" dirty="0"/>
          </a:p>
          <a:p>
            <a:r>
              <a:rPr lang="en-US" sz="1800" b="1" dirty="0"/>
              <a:t>UPMC </a:t>
            </a:r>
            <a:r>
              <a:rPr lang="en-US" sz="1800" b="1" dirty="0" err="1"/>
              <a:t>Hamot</a:t>
            </a:r>
            <a:r>
              <a:rPr lang="en-US" sz="1800" dirty="0"/>
              <a:t>: Head and neck surgical oncology</a:t>
            </a:r>
          </a:p>
          <a:p>
            <a:r>
              <a:rPr lang="en-US" sz="1800" b="1" dirty="0"/>
              <a:t>UPMC East</a:t>
            </a:r>
            <a:r>
              <a:rPr lang="en-US" sz="1800" dirty="0"/>
              <a:t>: head and neck surgical oncology, laryngology</a:t>
            </a:r>
          </a:p>
          <a:p>
            <a:r>
              <a:rPr lang="en-US" sz="1800" b="1" dirty="0"/>
              <a:t>UPMC West Mifflin</a:t>
            </a:r>
            <a:r>
              <a:rPr lang="en-US" sz="1800" dirty="0"/>
              <a:t>: General otolaryngology</a:t>
            </a:r>
          </a:p>
          <a:p>
            <a:r>
              <a:rPr lang="en-US" sz="1800" b="1" dirty="0"/>
              <a:t>UPMC Harrisburg</a:t>
            </a:r>
            <a:r>
              <a:rPr lang="en-US" sz="1800" dirty="0"/>
              <a:t>: Head and neck surgical oncology and reconstruction </a:t>
            </a:r>
          </a:p>
          <a:p>
            <a:endParaRPr lang="en-US" sz="1800" dirty="0"/>
          </a:p>
          <a:p>
            <a:r>
              <a:rPr lang="en-US" sz="1800" dirty="0"/>
              <a:t>Strengthening collaboration with CMI at UPMC Passavant, UPMC St. Margaret’s</a:t>
            </a:r>
          </a:p>
          <a:p>
            <a:endParaRPr lang="en-US" sz="1800" dirty="0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4756A916-9EAE-2835-1FD7-8D06BBF59AA7}"/>
              </a:ext>
            </a:extLst>
          </p:cNvPr>
          <p:cNvSpPr/>
          <p:nvPr/>
        </p:nvSpPr>
        <p:spPr>
          <a:xfrm>
            <a:off x="626163" y="1040625"/>
            <a:ext cx="480391" cy="49994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5ACB781E-E3D8-55A8-82DC-E64B612C3388}"/>
              </a:ext>
            </a:extLst>
          </p:cNvPr>
          <p:cNvSpPr/>
          <p:nvPr/>
        </p:nvSpPr>
        <p:spPr>
          <a:xfrm>
            <a:off x="1106555" y="4622025"/>
            <a:ext cx="387626" cy="312084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A84C9E9-9A47-F33B-6221-488A5D9FE6A8}"/>
              </a:ext>
            </a:extLst>
          </p:cNvPr>
          <p:cNvSpPr/>
          <p:nvPr/>
        </p:nvSpPr>
        <p:spPr>
          <a:xfrm>
            <a:off x="567802" y="4299397"/>
            <a:ext cx="576177" cy="423141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2A83E6FC-CF93-485C-7431-BD20A2FDD505}"/>
              </a:ext>
            </a:extLst>
          </p:cNvPr>
          <p:cNvSpPr/>
          <p:nvPr/>
        </p:nvSpPr>
        <p:spPr>
          <a:xfrm>
            <a:off x="5287630" y="4510968"/>
            <a:ext cx="576178" cy="423141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E50C3FDD-43FF-D554-56A7-1E71D51E3D67}"/>
              </a:ext>
            </a:extLst>
          </p:cNvPr>
          <p:cNvSpPr/>
          <p:nvPr/>
        </p:nvSpPr>
        <p:spPr>
          <a:xfrm>
            <a:off x="903783" y="3786079"/>
            <a:ext cx="480391" cy="49994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6E76ED59-77D3-EA14-317D-83185B7A82CE}"/>
              </a:ext>
            </a:extLst>
          </p:cNvPr>
          <p:cNvSpPr/>
          <p:nvPr/>
        </p:nvSpPr>
        <p:spPr>
          <a:xfrm>
            <a:off x="628318" y="4672666"/>
            <a:ext cx="480391" cy="49994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DC65880E-AD67-CFFE-52FF-A47C6FFDFFF9}"/>
              </a:ext>
            </a:extLst>
          </p:cNvPr>
          <p:cNvSpPr/>
          <p:nvPr/>
        </p:nvSpPr>
        <p:spPr>
          <a:xfrm>
            <a:off x="1343047" y="3947850"/>
            <a:ext cx="480391" cy="49994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018F3FC4-63A0-4C63-B68C-4A33E6F257B9}"/>
              </a:ext>
            </a:extLst>
          </p:cNvPr>
          <p:cNvSpPr/>
          <p:nvPr/>
        </p:nvSpPr>
        <p:spPr>
          <a:xfrm>
            <a:off x="1147289" y="4971908"/>
            <a:ext cx="480391" cy="49994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62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</TotalTime>
  <Words>1196</Words>
  <Application>Microsoft Macintosh PowerPoint</Application>
  <PresentationFormat>Widescreen</PresentationFormat>
  <Paragraphs>173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Nova</vt:lpstr>
      <vt:lpstr>Calibri</vt:lpstr>
      <vt:lpstr>Calibri Light</vt:lpstr>
      <vt:lpstr>Montserrat</vt:lpstr>
      <vt:lpstr>Office Theme</vt:lpstr>
      <vt:lpstr>University of Pittsburgh Department of Otolaryngology Update</vt:lpstr>
      <vt:lpstr>Outline</vt:lpstr>
      <vt:lpstr>Faculty Recruitment by the numbers</vt:lpstr>
      <vt:lpstr>Recruitment: Assistant Professors (Clinical)</vt:lpstr>
      <vt:lpstr>Recruitment: Assistant Professors (Research)</vt:lpstr>
      <vt:lpstr>Recruitment: Associate Professors </vt:lpstr>
      <vt:lpstr>Division Chief of Head and Neck Microvascular Reconstruction </vt:lpstr>
      <vt:lpstr>Division Chief of Otology and Neurotology</vt:lpstr>
      <vt:lpstr>UPMC Otolaryngology Service Line Expansion</vt:lpstr>
      <vt:lpstr>#2 in Nation in NIH funding for 2022</vt:lpstr>
      <vt:lpstr>The Pittsburgh Hearing Institute</vt:lpstr>
      <vt:lpstr>Vision</vt:lpstr>
      <vt:lpstr>Visit to Institut de ’Audition, Paris, France  </vt:lpstr>
      <vt:lpstr>PowerPoint Presentation</vt:lpstr>
      <vt:lpstr>PowerPoint Presentation</vt:lpstr>
      <vt:lpstr>$ 1M for improving Head and Neck Cancer in Patients with Intellectual Disabilities</vt:lpstr>
      <vt:lpstr>Priorities for 2024</vt:lpstr>
      <vt:lpstr>Priorities for 2024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Z</dc:creator>
  <cp:lastModifiedBy>Jose Z</cp:lastModifiedBy>
  <cp:revision>76</cp:revision>
  <dcterms:created xsi:type="dcterms:W3CDTF">2023-08-01T13:37:30Z</dcterms:created>
  <dcterms:modified xsi:type="dcterms:W3CDTF">2023-11-29T17:54:52Z</dcterms:modified>
</cp:coreProperties>
</file>